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3" r:id="rId7"/>
    <p:sldId id="285" r:id="rId8"/>
    <p:sldId id="261" r:id="rId9"/>
    <p:sldId id="263" r:id="rId10"/>
    <p:sldId id="264" r:id="rId11"/>
    <p:sldId id="265" r:id="rId12"/>
    <p:sldId id="266" r:id="rId13"/>
    <p:sldId id="281" r:id="rId14"/>
    <p:sldId id="269" r:id="rId15"/>
    <p:sldId id="280" r:id="rId16"/>
    <p:sldId id="270" r:id="rId17"/>
    <p:sldId id="271" r:id="rId18"/>
    <p:sldId id="291" r:id="rId19"/>
    <p:sldId id="302" r:id="rId20"/>
    <p:sldId id="290" r:id="rId21"/>
    <p:sldId id="293" r:id="rId22"/>
    <p:sldId id="292" r:id="rId23"/>
    <p:sldId id="294" r:id="rId24"/>
    <p:sldId id="295" r:id="rId25"/>
    <p:sldId id="296" r:id="rId26"/>
    <p:sldId id="297" r:id="rId27"/>
    <p:sldId id="30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AB83F1-0DBD-42C7-8553-51A74AF971BD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E8228C-98D6-40D1-BB8F-B6FC964D04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8324880" cy="1828800"/>
          </a:xfrm>
        </p:spPr>
        <p:txBody>
          <a:bodyPr>
            <a:noAutofit/>
          </a:bodyPr>
          <a:lstStyle/>
          <a:p>
            <a:pPr algn="ctr"/>
            <a:r>
              <a:rPr lang="sr-Cyrl-CS" sz="3600" dirty="0" smtClean="0"/>
              <a:t>ПРОЦЕНА ФУНКЦИОНАЛНИХ И МОТОРИЧКИХ СПОСОБНОСТИ КОД </a:t>
            </a:r>
            <a:r>
              <a:rPr lang="fr-FR" sz="3600" dirty="0" smtClean="0"/>
              <a:t>БОЛЕСНИКА СА ЕНДОПРОТЕЗОМ РАМЕНА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b="1" dirty="0" smtClean="0"/>
              <a:t>Врста протеза рамена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Разликује се неколико врста протеза рамена.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Протезе рамена </a:t>
            </a:r>
            <a:r>
              <a:rPr lang="ru-RU" dirty="0" smtClean="0"/>
              <a:t>можемо поделити у 3 групе: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парцијалне протезе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2. потпуне протезе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3. обрнуте, реверзне протезе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b="1" dirty="0" smtClean="0"/>
              <a:t>Парцијална протеза рамена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614866" cy="4389120"/>
          </a:xfrm>
        </p:spPr>
        <p:txBody>
          <a:bodyPr/>
          <a:lstStyle/>
          <a:p>
            <a:r>
              <a:rPr lang="ru-RU" b="1" dirty="0" smtClean="0"/>
              <a:t>1. </a:t>
            </a:r>
            <a:r>
              <a:rPr lang="ru-RU" sz="2800" b="1" dirty="0" smtClean="0"/>
              <a:t>Парцијална протеза рамена </a:t>
            </a:r>
            <a:r>
              <a:rPr lang="ru-RU" dirty="0" smtClean="0"/>
              <a:t>(хемиартропластика рамена), замењује се само </a:t>
            </a:r>
            <a:r>
              <a:rPr lang="ru-RU" b="1" u="sng" dirty="0" smtClean="0"/>
              <a:t>горњи део (глава) хумеруса </a:t>
            </a:r>
            <a:r>
              <a:rPr lang="ru-RU" dirty="0" smtClean="0"/>
              <a:t>а део лопатице (гленоид) остаје непромењен.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Тотална ендопротеза рамена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Приликом уградње потпуне протезе рамена уз мењање </a:t>
            </a:r>
            <a:r>
              <a:rPr lang="ru-RU" b="1" dirty="0" smtClean="0"/>
              <a:t>надлакатног дела кости </a:t>
            </a:r>
            <a:r>
              <a:rPr lang="ru-RU" dirty="0" smtClean="0"/>
              <a:t>мења се и </a:t>
            </a:r>
            <a:r>
              <a:rPr lang="ru-RU" b="1" dirty="0" smtClean="0"/>
              <a:t>гленоидални део лопатице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Делови протезе долазе у различитим величинама и могу бити </a:t>
            </a:r>
            <a:r>
              <a:rPr lang="ru-RU" b="1" u="sng" dirty="0" smtClean="0"/>
              <a:t>цементне и безцементне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Ако је постојећа кост релативно доброг квалитета користе се безцементне надлакатне компоненте. Уколико је површина кости глатка, надлакатна компонента се учвршћује помоћу коштаног цемента.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Индикације за тотално / парцијално вештачко раме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- Остеоартроза рамена и реуматодини артритис када лекови, ињекције, физикална терапија и промене активности не помажу у ублажавању болова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- Тешки бол у рамену који ограничава дневне активности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- Умерен до јак бол током одмора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- Слабост рамена и / или губитак покрета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Обрнута, реверзна протеза рамена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Обрнута протеза рамена </a:t>
            </a:r>
            <a:r>
              <a:rPr lang="ru-RU" dirty="0" smtClean="0"/>
              <a:t>користи се након неуспеле уградње парцијалне или потпуне протезе рамена, као и код руптуре ротаторне манжете и нестабилности зглоба.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704088"/>
            <a:ext cx="8786842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Обрнута, реверзна протеза рамена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71678"/>
            <a:ext cx="5572164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Названа је обрнутом или реверзном (</a:t>
            </a:r>
            <a:r>
              <a:rPr lang="en-US" dirty="0" smtClean="0"/>
              <a:t>reverse shoulder prosthesis</a:t>
            </a:r>
            <a:r>
              <a:rPr lang="ru-RU" dirty="0" smtClean="0"/>
              <a:t>) због обрнутих односа носивих површина. </a:t>
            </a:r>
            <a:r>
              <a:rPr lang="ru-RU" b="1" u="sng" dirty="0" smtClean="0"/>
              <a:t>Глава протезе је на лопатици, а чашица на надлактичној кости.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Рехабилитација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Зависи од врсте уграђене протезе и стања раменог зглоба, првенствено </a:t>
            </a:r>
            <a:r>
              <a:rPr lang="sr-Cyrl-RS" b="1" u="sng" dirty="0" smtClean="0"/>
              <a:t>мишића ротаторне манжетне</a:t>
            </a:r>
            <a:r>
              <a:rPr lang="sr-Cyrl-RS" u="sng" dirty="0" smtClean="0"/>
              <a:t>.</a:t>
            </a:r>
          </a:p>
          <a:p>
            <a:r>
              <a:rPr lang="sr-Cyrl-RS" dirty="0" smtClean="0"/>
              <a:t>После операције се добије </a:t>
            </a:r>
            <a:r>
              <a:rPr lang="sr-Cyrl-RS" b="1" dirty="0" smtClean="0"/>
              <a:t>ортоза</a:t>
            </a:r>
            <a:r>
              <a:rPr lang="sr-Cyrl-RS" dirty="0" smtClean="0"/>
              <a:t> која се састоји од </a:t>
            </a:r>
            <a:r>
              <a:rPr lang="sr-Cyrl-RS" u="sng" dirty="0" smtClean="0"/>
              <a:t>рукава (слинг) и абдукцијског јастука</a:t>
            </a:r>
            <a:r>
              <a:rPr lang="sr-Cyrl-RS" dirty="0" smtClean="0"/>
              <a:t>. </a:t>
            </a:r>
          </a:p>
          <a:p>
            <a:r>
              <a:rPr lang="sr-Cyrl-RS" dirty="0" smtClean="0"/>
              <a:t>Ортоза се носи  4 недеље током којих пацијент скида ортозу и пасивно разгибава руку према упутствима од стране лекара и физиотерапеута.</a:t>
            </a:r>
          </a:p>
          <a:p>
            <a:r>
              <a:rPr lang="sr-Cyrl-RS" dirty="0" smtClean="0"/>
              <a:t>Активно подизање руке почиње 6 недеље након операције а јачање мишића 2 месеца после ОП.</a:t>
            </a:r>
          </a:p>
          <a:p>
            <a:r>
              <a:rPr lang="sr-Cyrl-RS" dirty="0" smtClean="0"/>
              <a:t>Потпуни опоравак може потрајати и до </a:t>
            </a:r>
            <a:r>
              <a:rPr lang="sr-Cyrl-RS" b="1" dirty="0" smtClean="0"/>
              <a:t>1-2 године</a:t>
            </a:r>
            <a:r>
              <a:rPr lang="sr-Cyrl-R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Рехабилитација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357158" y="3286124"/>
            <a:ext cx="37862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/>
              <a:t>Ортоза се састоји од рукава (слинг) и абдукцијског јастука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ФУНКЦИОНАЛНО ТЕСТИРАЊЕ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5400" b="1" smtClean="0"/>
              <a:t>Процена функције локомоторног апарата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spcBef>
                <a:spcPts val="1200"/>
              </a:spcBef>
              <a:buAutoNum type="arabicPeriod"/>
            </a:pPr>
            <a:r>
              <a:rPr lang="sr-Cyrl-RS" sz="2800" dirty="0" smtClean="0"/>
              <a:t>МОП </a:t>
            </a:r>
            <a:r>
              <a:rPr lang="x-none" sz="2800" smtClean="0"/>
              <a:t>у зглобу </a:t>
            </a:r>
            <a:r>
              <a:rPr lang="sr-Cyrl-RS" sz="2800" dirty="0" smtClean="0"/>
              <a:t>рамена</a:t>
            </a:r>
            <a:endParaRPr lang="x-none" sz="2800" smtClean="0"/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x-none" sz="2800" smtClean="0"/>
              <a:t>Мерење дужине </a:t>
            </a:r>
            <a:r>
              <a:rPr lang="sr-Cyrl-RS" sz="2800" dirty="0" smtClean="0"/>
              <a:t>Г</a:t>
            </a:r>
            <a:r>
              <a:rPr lang="x-none" sz="2800" smtClean="0"/>
              <a:t>Е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x-none" sz="2800" smtClean="0"/>
              <a:t>Мерење обима </a:t>
            </a:r>
            <a:r>
              <a:rPr lang="sr-Cyrl-RS" sz="2800" dirty="0" smtClean="0"/>
              <a:t>Г</a:t>
            </a:r>
            <a:r>
              <a:rPr lang="x-none" sz="2800" smtClean="0"/>
              <a:t>Е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x-none" sz="2800" smtClean="0"/>
              <a:t>ММТ 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sr-Cyrl-RS" sz="2800" dirty="0" smtClean="0"/>
              <a:t>Интензитет</a:t>
            </a:r>
            <a:r>
              <a:rPr lang="x-none" sz="2800" smtClean="0"/>
              <a:t> бол</a:t>
            </a:r>
            <a:r>
              <a:rPr lang="sr-Cyrl-RS" sz="2800" dirty="0" smtClean="0"/>
              <a:t>а </a:t>
            </a:r>
            <a:r>
              <a:rPr lang="x-none" sz="2800" smtClean="0"/>
              <a:t>- ВАС </a:t>
            </a:r>
            <a:r>
              <a:rPr lang="sr-Cyrl-RS" sz="2800" dirty="0" smtClean="0"/>
              <a:t>бола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x-none" sz="2800" smtClean="0"/>
              <a:t>Укупни резултат рехабилитације (успешан,</a:t>
            </a:r>
            <a:r>
              <a:rPr lang="sr-Cyrl-CS" sz="2800" dirty="0" smtClean="0"/>
              <a:t> </a:t>
            </a:r>
            <a:r>
              <a:rPr lang="x-none" sz="2800" smtClean="0"/>
              <a:t>задовољавајући,</a:t>
            </a:r>
            <a:r>
              <a:rPr lang="sr-Cyrl-CS" sz="2800" dirty="0" smtClean="0"/>
              <a:t> </a:t>
            </a:r>
            <a:r>
              <a:rPr lang="x-none" sz="2800" smtClean="0"/>
              <a:t>неуспешан)</a:t>
            </a:r>
            <a:endParaRPr lang="sr-Cyrl-RS" sz="2800" dirty="0" smtClean="0"/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sr-Cyrl-RS" sz="2800" dirty="0" smtClean="0"/>
              <a:t>Специфични тест за процену функционалности</a:t>
            </a:r>
            <a:endParaRPr lang="x-none" sz="2800" smtClean="0"/>
          </a:p>
          <a:p>
            <a:pPr marL="514350" indent="-514350">
              <a:buAutoNum type="arabicPeriod"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b="1" dirty="0" smtClean="0"/>
              <a:t>Анатомија раменог зглоба </a:t>
            </a:r>
            <a:br>
              <a:rPr lang="sr-Cyrl-RS" sz="3600" b="1" dirty="0" smtClean="0"/>
            </a:br>
            <a:r>
              <a:rPr lang="vi-VN" sz="3200" b="1" dirty="0" smtClean="0"/>
              <a:t>(Articulatio humeri)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Кости раменог појаса чине:лопатица </a:t>
            </a:r>
            <a:r>
              <a:rPr lang="vi-VN" dirty="0" smtClean="0"/>
              <a:t>( scapula ), </a:t>
            </a:r>
            <a:r>
              <a:rPr lang="sr-Cyrl-RS" dirty="0" smtClean="0"/>
              <a:t>глава надлакатне кости </a:t>
            </a:r>
            <a:r>
              <a:rPr lang="vi-VN" dirty="0" smtClean="0"/>
              <a:t>(caput humeri ) </a:t>
            </a:r>
            <a:r>
              <a:rPr lang="sr-Cyrl-RS" dirty="0" smtClean="0"/>
              <a:t>и кључна кост  </a:t>
            </a:r>
            <a:r>
              <a:rPr lang="vi-VN" dirty="0" smtClean="0"/>
              <a:t>( clavicula ). </a:t>
            </a:r>
            <a:endParaRPr lang="sr-Cyrl-RS" dirty="0" smtClean="0"/>
          </a:p>
          <a:p>
            <a:r>
              <a:rPr lang="sr-Cyrl-RS" dirty="0" smtClean="0"/>
              <a:t>Рамени зглоб </a:t>
            </a:r>
            <a:r>
              <a:rPr lang="vi-VN" dirty="0" smtClean="0"/>
              <a:t>( Articulatio humeri ) </a:t>
            </a:r>
            <a:r>
              <a:rPr lang="sr-Cyrl-RS" dirty="0" smtClean="0"/>
              <a:t>је зглоб између скапуле и надлакатне кости .</a:t>
            </a:r>
          </a:p>
          <a:p>
            <a:r>
              <a:rPr lang="sr-Cyrl-RS" dirty="0" smtClean="0"/>
              <a:t>Обликује најпокретљивији кугласти зглоб људског тела, окружен је снажним мишићима и тетивама који га стабилизирају и подупиру.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" charset="0"/>
                <a:cs typeface="Times New Roman" pitchFamily="18" charset="0"/>
              </a:rPr>
              <a:t>Констант</a:t>
            </a:r>
            <a:r>
              <a:rPr lang="en-US" dirty="0" smtClean="0"/>
              <a:t> </a:t>
            </a:r>
            <a:r>
              <a:rPr lang="en-US" dirty="0" err="1" smtClean="0"/>
              <a:t>скор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dirty="0" err="1" smtClean="0">
                <a:cs typeface="Times New Roman" pitchFamily="18" charset="0"/>
              </a:rPr>
              <a:t>Анализа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појединих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појединачних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параметара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како</a:t>
            </a:r>
            <a:r>
              <a:rPr lang="sr-Latn-CS" sz="2400" dirty="0" smtClean="0">
                <a:cs typeface="Times New Roman" pitchFamily="18" charset="0"/>
              </a:rPr>
              <a:t>  </a:t>
            </a:r>
            <a:r>
              <a:rPr lang="en-US" sz="2400" dirty="0" err="1" smtClean="0">
                <a:cs typeface="Times New Roman" pitchFamily="18" charset="0"/>
              </a:rPr>
              <a:t>субјективних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са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једне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објективних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са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друге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стране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је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најпре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била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дата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кроз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КЦМ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скор</a:t>
            </a:r>
            <a:r>
              <a:rPr lang="sr-Latn-CS" sz="2400" dirty="0" smtClean="0">
                <a:cs typeface="Times New Roman" pitchFamily="18" charset="0"/>
              </a:rPr>
              <a:t>. </a:t>
            </a:r>
          </a:p>
          <a:p>
            <a:pPr algn="just"/>
            <a:endParaRPr lang="sr-Latn-CS" sz="2400" dirty="0" smtClean="0">
              <a:latin typeface="Times" charset="0"/>
              <a:cs typeface="Times New Roman" pitchFamily="18" charset="0"/>
            </a:endParaRPr>
          </a:p>
          <a:p>
            <a:pPr algn="just"/>
            <a:r>
              <a:rPr lang="sr-Latn-CS" sz="2400" dirty="0" err="1" smtClean="0">
                <a:latin typeface="Times" charset="0"/>
                <a:cs typeface="Times New Roman" pitchFamily="18" charset="0"/>
              </a:rPr>
              <a:t>K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онстант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1991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године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објединио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субјективне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 и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објективне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параметре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тада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КЦМ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скор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били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релативно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" charset="0"/>
                <a:cs typeface="Times New Roman" pitchFamily="18" charset="0"/>
              </a:rPr>
              <a:t>непреци</a:t>
            </a:r>
            <a:r>
              <a:rPr lang="en-US" sz="2400" dirty="0" err="1" smtClean="0">
                <a:cs typeface="Times New Roman" pitchFamily="18" charset="0"/>
              </a:rPr>
              <a:t>зни</a:t>
            </a:r>
            <a:r>
              <a:rPr lang="sr-Latn-CS" sz="2400" dirty="0" smtClean="0">
                <a:cs typeface="Times New Roman" pitchFamily="18" charset="0"/>
              </a:rPr>
              <a:t>. </a:t>
            </a:r>
          </a:p>
          <a:p>
            <a:pPr algn="just"/>
            <a:endParaRPr lang="sr-Latn-CS" sz="2400" dirty="0" smtClean="0"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cs typeface="Times New Roman" pitchFamily="18" charset="0"/>
              </a:rPr>
              <a:t>Субјективни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критеријуми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су</a:t>
            </a:r>
            <a:r>
              <a:rPr lang="sr-Latn-CS" sz="2400" dirty="0" smtClean="0">
                <a:cs typeface="Times New Roman" pitchFamily="18" charset="0"/>
              </a:rPr>
              <a:t>: </a:t>
            </a:r>
            <a:r>
              <a:rPr lang="en-US" sz="2400" dirty="0" err="1" smtClean="0">
                <a:cs typeface="Times New Roman" pitchFamily="18" charset="0"/>
              </a:rPr>
              <a:t>бол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en-US" sz="2400" dirty="0" smtClean="0">
                <a:cs typeface="Times New Roman" pitchFamily="18" charset="0"/>
              </a:rPr>
              <a:t>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активности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дневног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живота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en-US" sz="2400" dirty="0" smtClean="0">
                <a:cs typeface="Times New Roman" pitchFamily="18" charset="0"/>
              </a:rPr>
              <a:t>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објективни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критеријуми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су</a:t>
            </a:r>
            <a:r>
              <a:rPr lang="sr-Latn-CS" sz="2400" dirty="0" smtClean="0">
                <a:cs typeface="Times New Roman" pitchFamily="18" charset="0"/>
              </a:rPr>
              <a:t>: </a:t>
            </a:r>
            <a:r>
              <a:rPr lang="en-US" sz="2400" dirty="0" err="1" smtClean="0">
                <a:cs typeface="Times New Roman" pitchFamily="18" charset="0"/>
              </a:rPr>
              <a:t>покретљивост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мишићна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снага</a:t>
            </a:r>
            <a:r>
              <a:rPr lang="sr-Latn-CS" sz="2400" dirty="0" smtClean="0">
                <a:cs typeface="Times New Roman" pitchFamily="18" charset="0"/>
              </a:rPr>
              <a:t>.</a:t>
            </a:r>
            <a:r>
              <a:rPr lang="en-US" sz="2400" dirty="0" smtClean="0">
                <a:latin typeface="Times" charset="0"/>
                <a:cs typeface="Times New Roman" pitchFamily="18" charset="0"/>
              </a:rPr>
              <a:t>. </a:t>
            </a:r>
            <a:endParaRPr lang="en-US" sz="2400" dirty="0" smtClean="0"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u="sng" dirty="0" smtClean="0"/>
              <a:t>СУБЈЕКТИВНО</a:t>
            </a:r>
            <a:r>
              <a:rPr lang="en-US" u="sng" dirty="0" smtClean="0"/>
              <a:t> </a:t>
            </a:r>
            <a:endParaRPr lang="sr-Latn-CS" u="sng" dirty="0" smtClean="0"/>
          </a:p>
          <a:p>
            <a:endParaRPr lang="sr-Latn-CS" dirty="0" smtClean="0"/>
          </a:p>
          <a:p>
            <a:r>
              <a:rPr lang="en-US" dirty="0" err="1" smtClean="0"/>
              <a:t>Бол</a:t>
            </a:r>
            <a:r>
              <a:rPr lang="en-US" dirty="0" smtClean="0"/>
              <a:t> 15 </a:t>
            </a:r>
            <a:endParaRPr lang="sr-Latn-CS" dirty="0" smtClean="0"/>
          </a:p>
          <a:p>
            <a:endParaRPr lang="sr-Latn-CS" dirty="0" smtClean="0"/>
          </a:p>
          <a:p>
            <a:r>
              <a:rPr lang="en-US" dirty="0" smtClean="0"/>
              <a:t>АДЖ (</a:t>
            </a:r>
            <a:r>
              <a:rPr lang="en-US" dirty="0" err="1" smtClean="0"/>
              <a:t>спавање</a:t>
            </a:r>
            <a:r>
              <a:rPr lang="en-US" dirty="0" smtClean="0"/>
              <a:t>, </a:t>
            </a:r>
            <a:r>
              <a:rPr lang="en-US" dirty="0" err="1" smtClean="0"/>
              <a:t>рад</a:t>
            </a:r>
            <a:r>
              <a:rPr lang="en-US" dirty="0" smtClean="0"/>
              <a:t>, </a:t>
            </a:r>
            <a:r>
              <a:rPr lang="en-US" dirty="0" err="1" smtClean="0"/>
              <a:t>рецреатион</a:t>
            </a:r>
            <a:r>
              <a:rPr lang="en-US" dirty="0" smtClean="0"/>
              <a:t>/</a:t>
            </a:r>
            <a:r>
              <a:rPr lang="en-US" dirty="0" err="1" smtClean="0"/>
              <a:t>спорт</a:t>
            </a:r>
            <a:r>
              <a:rPr lang="en-US" dirty="0" smtClean="0"/>
              <a:t>) 20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u="sng" dirty="0" smtClean="0"/>
              <a:t>ОБЈЕКТИВНО </a:t>
            </a:r>
            <a:endParaRPr lang="sr-Latn-CS" b="1" u="sng" dirty="0" smtClean="0"/>
          </a:p>
          <a:p>
            <a:endParaRPr lang="sr-Latn-CS" dirty="0" smtClean="0"/>
          </a:p>
          <a:p>
            <a:r>
              <a:rPr lang="en-US" dirty="0" err="1" smtClean="0"/>
              <a:t>Обим</a:t>
            </a:r>
            <a:r>
              <a:rPr lang="sr-Latn-CS" dirty="0" smtClean="0"/>
              <a:t> </a:t>
            </a:r>
            <a:r>
              <a:rPr lang="en-US" dirty="0" err="1" smtClean="0"/>
              <a:t>покрета</a:t>
            </a:r>
            <a:r>
              <a:rPr lang="sr-Latn-CS" dirty="0" smtClean="0"/>
              <a:t> </a:t>
            </a:r>
            <a:r>
              <a:rPr lang="en-US" dirty="0" smtClean="0"/>
              <a:t>40 </a:t>
            </a:r>
            <a:endParaRPr lang="sr-Latn-CS" dirty="0" smtClean="0"/>
          </a:p>
          <a:p>
            <a:endParaRPr lang="sr-Latn-CS" dirty="0" smtClean="0"/>
          </a:p>
          <a:p>
            <a:r>
              <a:rPr lang="en-US" dirty="0" err="1" smtClean="0"/>
              <a:t>Снага</a:t>
            </a:r>
            <a:r>
              <a:rPr lang="sr-Latn-CS" dirty="0" smtClean="0"/>
              <a:t>  </a:t>
            </a:r>
            <a:r>
              <a:rPr lang="en-US" dirty="0" smtClean="0"/>
              <a:t>25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cs typeface="Times New Roman" pitchFamily="18" charset="0"/>
              </a:rPr>
              <a:t>Constant</a:t>
            </a:r>
            <a:r>
              <a:rPr lang="en-US" dirty="0" smtClean="0"/>
              <a:t> </a:t>
            </a:r>
            <a:r>
              <a:rPr lang="sr-Latn-CS" dirty="0" smtClean="0"/>
              <a:t>skor</a:t>
            </a:r>
            <a:endParaRPr lang="en-US" dirty="0"/>
          </a:p>
        </p:txBody>
      </p:sp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285720" y="2133600"/>
            <a:ext cx="8715436" cy="4438672"/>
            <a:chOff x="-3" y="-3"/>
            <a:chExt cx="4198" cy="4833"/>
          </a:xfrm>
        </p:grpSpPr>
        <p:grpSp>
          <p:nvGrpSpPr>
            <p:cNvPr id="5" name="Group 148"/>
            <p:cNvGrpSpPr>
              <a:grpSpLocks/>
            </p:cNvGrpSpPr>
            <p:nvPr/>
          </p:nvGrpSpPr>
          <p:grpSpPr bwMode="auto">
            <a:xfrm>
              <a:off x="0" y="0"/>
              <a:ext cx="4192" cy="4827"/>
              <a:chOff x="0" y="0"/>
              <a:chExt cx="4192" cy="4827"/>
            </a:xfrm>
          </p:grpSpPr>
          <p:grpSp>
            <p:nvGrpSpPr>
              <p:cNvPr id="7" name="Group 53"/>
              <p:cNvGrpSpPr>
                <a:grpSpLocks/>
              </p:cNvGrpSpPr>
              <p:nvPr/>
            </p:nvGrpSpPr>
            <p:grpSpPr bwMode="auto">
              <a:xfrm>
                <a:off x="0" y="0"/>
                <a:ext cx="1384" cy="394"/>
                <a:chOff x="0" y="0"/>
                <a:chExt cx="1384" cy="394"/>
              </a:xfrm>
            </p:grpSpPr>
            <p:sp>
              <p:nvSpPr>
                <p:cNvPr id="149" name="Rectangle 4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29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 i="1">
                      <a:cs typeface="Times New Roman" pitchFamily="18" charset="0"/>
                    </a:rPr>
                    <a:t>Parametri</a:t>
                  </a:r>
                  <a:endParaRPr lang="en-US" sz="1200" b="1">
                    <a:cs typeface="Times New Roman" pitchFamily="18" charset="0"/>
                  </a:endParaRP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50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38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8" name="Group 55"/>
              <p:cNvGrpSpPr>
                <a:grpSpLocks/>
              </p:cNvGrpSpPr>
              <p:nvPr/>
            </p:nvGrpSpPr>
            <p:grpSpPr bwMode="auto">
              <a:xfrm>
                <a:off x="1384" y="0"/>
                <a:ext cx="1390" cy="394"/>
                <a:chOff x="1384" y="0"/>
                <a:chExt cx="1390" cy="394"/>
              </a:xfrm>
            </p:grpSpPr>
            <p:sp>
              <p:nvSpPr>
                <p:cNvPr id="147" name="Rectangle 5"/>
                <p:cNvSpPr>
                  <a:spLocks noChangeArrowheads="1"/>
                </p:cNvSpPr>
                <p:nvPr/>
              </p:nvSpPr>
              <p:spPr bwMode="auto">
                <a:xfrm>
                  <a:off x="1427" y="0"/>
                  <a:ext cx="13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 i="1">
                      <a:cs typeface="Times New Roman" pitchFamily="18" charset="0"/>
                    </a:rPr>
                    <a:t>scor</a:t>
                  </a:r>
                  <a:endParaRPr lang="en-US" sz="1200" b="1">
                    <a:cs typeface="Times New Roman" pitchFamily="18" charset="0"/>
                  </a:endParaRP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48" name="Rectangle 54"/>
                <p:cNvSpPr>
                  <a:spLocks noChangeArrowheads="1"/>
                </p:cNvSpPr>
                <p:nvPr/>
              </p:nvSpPr>
              <p:spPr bwMode="auto">
                <a:xfrm>
                  <a:off x="1384" y="0"/>
                  <a:ext cx="13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9" name="Group 57"/>
              <p:cNvGrpSpPr>
                <a:grpSpLocks/>
              </p:cNvGrpSpPr>
              <p:nvPr/>
            </p:nvGrpSpPr>
            <p:grpSpPr bwMode="auto">
              <a:xfrm>
                <a:off x="2774" y="0"/>
                <a:ext cx="709" cy="394"/>
                <a:chOff x="2774" y="0"/>
                <a:chExt cx="709" cy="394"/>
              </a:xfrm>
            </p:grpSpPr>
            <p:sp>
              <p:nvSpPr>
                <p:cNvPr id="145" name="Rectangle 6"/>
                <p:cNvSpPr>
                  <a:spLocks noChangeArrowheads="1"/>
                </p:cNvSpPr>
                <p:nvPr/>
              </p:nvSpPr>
              <p:spPr bwMode="auto">
                <a:xfrm>
                  <a:off x="2817" y="0"/>
                  <a:ext cx="623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 i="1">
                      <a:cs typeface="Times New Roman" pitchFamily="18" charset="0"/>
                    </a:rPr>
                    <a:t>pri prijemu</a:t>
                  </a:r>
                  <a:endParaRPr lang="en-US" sz="1200" b="1">
                    <a:cs typeface="Times New Roman" pitchFamily="18" charset="0"/>
                  </a:endParaRP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46" name="Rectangle 56"/>
                <p:cNvSpPr>
                  <a:spLocks noChangeArrowheads="1"/>
                </p:cNvSpPr>
                <p:nvPr/>
              </p:nvSpPr>
              <p:spPr bwMode="auto">
                <a:xfrm>
                  <a:off x="2774" y="0"/>
                  <a:ext cx="709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0" name="Group 59"/>
              <p:cNvGrpSpPr>
                <a:grpSpLocks/>
              </p:cNvGrpSpPr>
              <p:nvPr/>
            </p:nvGrpSpPr>
            <p:grpSpPr bwMode="auto">
              <a:xfrm>
                <a:off x="3483" y="0"/>
                <a:ext cx="709" cy="394"/>
                <a:chOff x="3483" y="0"/>
                <a:chExt cx="709" cy="394"/>
              </a:xfrm>
            </p:grpSpPr>
            <p:sp>
              <p:nvSpPr>
                <p:cNvPr id="143" name="Rectangle 7"/>
                <p:cNvSpPr>
                  <a:spLocks noChangeArrowheads="1"/>
                </p:cNvSpPr>
                <p:nvPr/>
              </p:nvSpPr>
              <p:spPr bwMode="auto">
                <a:xfrm>
                  <a:off x="3526" y="0"/>
                  <a:ext cx="623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 i="1">
                      <a:cs typeface="Times New Roman" pitchFamily="18" charset="0"/>
                    </a:rPr>
                    <a:t>pri otpustu</a:t>
                  </a:r>
                  <a:endParaRPr lang="en-US" sz="1200" b="1">
                    <a:cs typeface="Times New Roman" pitchFamily="18" charset="0"/>
                  </a:endParaRP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44" name="Rectangle 58"/>
                <p:cNvSpPr>
                  <a:spLocks noChangeArrowheads="1"/>
                </p:cNvSpPr>
                <p:nvPr/>
              </p:nvSpPr>
              <p:spPr bwMode="auto">
                <a:xfrm>
                  <a:off x="3483" y="0"/>
                  <a:ext cx="709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1" name="Group 61"/>
              <p:cNvGrpSpPr>
                <a:grpSpLocks/>
              </p:cNvGrpSpPr>
              <p:nvPr/>
            </p:nvGrpSpPr>
            <p:grpSpPr bwMode="auto">
              <a:xfrm>
                <a:off x="0" y="394"/>
                <a:ext cx="1384" cy="403"/>
                <a:chOff x="0" y="394"/>
                <a:chExt cx="1384" cy="403"/>
              </a:xfrm>
            </p:grpSpPr>
            <p:sp>
              <p:nvSpPr>
                <p:cNvPr id="141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394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ocena bola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142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2" name="Group 63"/>
              <p:cNvGrpSpPr>
                <a:grpSpLocks/>
              </p:cNvGrpSpPr>
              <p:nvPr/>
            </p:nvGrpSpPr>
            <p:grpSpPr bwMode="auto">
              <a:xfrm>
                <a:off x="1384" y="394"/>
                <a:ext cx="1390" cy="403"/>
                <a:chOff x="1384" y="394"/>
                <a:chExt cx="1390" cy="403"/>
              </a:xfrm>
            </p:grpSpPr>
            <p:sp>
              <p:nvSpPr>
                <p:cNvPr id="139" name="Rectangle 9"/>
                <p:cNvSpPr>
                  <a:spLocks noChangeArrowheads="1"/>
                </p:cNvSpPr>
                <p:nvPr/>
              </p:nvSpPr>
              <p:spPr bwMode="auto">
                <a:xfrm>
                  <a:off x="1427" y="394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0-15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40" name="Rectangle 62"/>
                <p:cNvSpPr>
                  <a:spLocks noChangeArrowheads="1"/>
                </p:cNvSpPr>
                <p:nvPr/>
              </p:nvSpPr>
              <p:spPr bwMode="auto">
                <a:xfrm>
                  <a:off x="1384" y="394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3" name="Group 65"/>
              <p:cNvGrpSpPr>
                <a:grpSpLocks/>
              </p:cNvGrpSpPr>
              <p:nvPr/>
            </p:nvGrpSpPr>
            <p:grpSpPr bwMode="auto">
              <a:xfrm>
                <a:off x="2774" y="394"/>
                <a:ext cx="709" cy="403"/>
                <a:chOff x="2774" y="394"/>
                <a:chExt cx="709" cy="403"/>
              </a:xfrm>
            </p:grpSpPr>
            <p:sp>
              <p:nvSpPr>
                <p:cNvPr id="137" name="Rectangle 10"/>
                <p:cNvSpPr>
                  <a:spLocks noChangeArrowheads="1"/>
                </p:cNvSpPr>
                <p:nvPr/>
              </p:nvSpPr>
              <p:spPr bwMode="auto">
                <a:xfrm>
                  <a:off x="2817" y="394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38" name="Rectangle 64"/>
                <p:cNvSpPr>
                  <a:spLocks noChangeArrowheads="1"/>
                </p:cNvSpPr>
                <p:nvPr/>
              </p:nvSpPr>
              <p:spPr bwMode="auto">
                <a:xfrm>
                  <a:off x="2774" y="394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4" name="Group 67"/>
              <p:cNvGrpSpPr>
                <a:grpSpLocks/>
              </p:cNvGrpSpPr>
              <p:nvPr/>
            </p:nvGrpSpPr>
            <p:grpSpPr bwMode="auto">
              <a:xfrm>
                <a:off x="3483" y="394"/>
                <a:ext cx="709" cy="403"/>
                <a:chOff x="3483" y="394"/>
                <a:chExt cx="709" cy="403"/>
              </a:xfrm>
            </p:grpSpPr>
            <p:sp>
              <p:nvSpPr>
                <p:cNvPr id="135" name="Rectangle 11"/>
                <p:cNvSpPr>
                  <a:spLocks noChangeArrowheads="1"/>
                </p:cNvSpPr>
                <p:nvPr/>
              </p:nvSpPr>
              <p:spPr bwMode="auto">
                <a:xfrm>
                  <a:off x="3526" y="394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36" name="Rectangle 66"/>
                <p:cNvSpPr>
                  <a:spLocks noChangeArrowheads="1"/>
                </p:cNvSpPr>
                <p:nvPr/>
              </p:nvSpPr>
              <p:spPr bwMode="auto">
                <a:xfrm>
                  <a:off x="3483" y="394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5" name="Group 69"/>
              <p:cNvGrpSpPr>
                <a:grpSpLocks/>
              </p:cNvGrpSpPr>
              <p:nvPr/>
            </p:nvGrpSpPr>
            <p:grpSpPr bwMode="auto">
              <a:xfrm>
                <a:off x="0" y="797"/>
                <a:ext cx="1384" cy="403"/>
                <a:chOff x="0" y="797"/>
                <a:chExt cx="1384" cy="403"/>
              </a:xfrm>
            </p:grpSpPr>
            <p:sp>
              <p:nvSpPr>
                <p:cNvPr id="133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797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obim pokretljivosti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134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797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6" name="Group 71"/>
              <p:cNvGrpSpPr>
                <a:grpSpLocks/>
              </p:cNvGrpSpPr>
              <p:nvPr/>
            </p:nvGrpSpPr>
            <p:grpSpPr bwMode="auto">
              <a:xfrm>
                <a:off x="1384" y="797"/>
                <a:ext cx="1390" cy="403"/>
                <a:chOff x="1384" y="797"/>
                <a:chExt cx="1390" cy="403"/>
              </a:xfrm>
            </p:grpSpPr>
            <p:sp>
              <p:nvSpPr>
                <p:cNvPr id="131" name="Rectangle 13"/>
                <p:cNvSpPr>
                  <a:spLocks noChangeArrowheads="1"/>
                </p:cNvSpPr>
                <p:nvPr/>
              </p:nvSpPr>
              <p:spPr bwMode="auto">
                <a:xfrm>
                  <a:off x="1427" y="797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0-40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32" name="Rectangle 70"/>
                <p:cNvSpPr>
                  <a:spLocks noChangeArrowheads="1"/>
                </p:cNvSpPr>
                <p:nvPr/>
              </p:nvSpPr>
              <p:spPr bwMode="auto">
                <a:xfrm>
                  <a:off x="1384" y="797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7" name="Group 73"/>
              <p:cNvGrpSpPr>
                <a:grpSpLocks/>
              </p:cNvGrpSpPr>
              <p:nvPr/>
            </p:nvGrpSpPr>
            <p:grpSpPr bwMode="auto">
              <a:xfrm>
                <a:off x="2774" y="797"/>
                <a:ext cx="709" cy="403"/>
                <a:chOff x="2774" y="797"/>
                <a:chExt cx="709" cy="403"/>
              </a:xfrm>
            </p:grpSpPr>
            <p:sp>
              <p:nvSpPr>
                <p:cNvPr id="129" name="Rectangle 14"/>
                <p:cNvSpPr>
                  <a:spLocks noChangeArrowheads="1"/>
                </p:cNvSpPr>
                <p:nvPr/>
              </p:nvSpPr>
              <p:spPr bwMode="auto">
                <a:xfrm>
                  <a:off x="2817" y="797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30" name="Rectangle 72"/>
                <p:cNvSpPr>
                  <a:spLocks noChangeArrowheads="1"/>
                </p:cNvSpPr>
                <p:nvPr/>
              </p:nvSpPr>
              <p:spPr bwMode="auto">
                <a:xfrm>
                  <a:off x="2774" y="797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8" name="Group 75"/>
              <p:cNvGrpSpPr>
                <a:grpSpLocks/>
              </p:cNvGrpSpPr>
              <p:nvPr/>
            </p:nvGrpSpPr>
            <p:grpSpPr bwMode="auto">
              <a:xfrm>
                <a:off x="3483" y="797"/>
                <a:ext cx="709" cy="403"/>
                <a:chOff x="3483" y="797"/>
                <a:chExt cx="709" cy="403"/>
              </a:xfrm>
            </p:grpSpPr>
            <p:sp>
              <p:nvSpPr>
                <p:cNvPr id="127" name="Rectangle 15"/>
                <p:cNvSpPr>
                  <a:spLocks noChangeArrowheads="1"/>
                </p:cNvSpPr>
                <p:nvPr/>
              </p:nvSpPr>
              <p:spPr bwMode="auto">
                <a:xfrm>
                  <a:off x="3526" y="797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28" name="Rectangle 74"/>
                <p:cNvSpPr>
                  <a:spLocks noChangeArrowheads="1"/>
                </p:cNvSpPr>
                <p:nvPr/>
              </p:nvSpPr>
              <p:spPr bwMode="auto">
                <a:xfrm>
                  <a:off x="3483" y="797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19" name="Group 77"/>
              <p:cNvGrpSpPr>
                <a:grpSpLocks/>
              </p:cNvGrpSpPr>
              <p:nvPr/>
            </p:nvGrpSpPr>
            <p:grpSpPr bwMode="auto">
              <a:xfrm>
                <a:off x="0" y="1200"/>
                <a:ext cx="1384" cy="403"/>
                <a:chOff x="0" y="1200"/>
                <a:chExt cx="1384" cy="403"/>
              </a:xfrm>
            </p:grpSpPr>
            <p:sp>
              <p:nvSpPr>
                <p:cNvPr id="125" name="Rectangle 16"/>
                <p:cNvSpPr>
                  <a:spLocks noChangeArrowheads="1"/>
                </p:cNvSpPr>
                <p:nvPr/>
              </p:nvSpPr>
              <p:spPr bwMode="auto">
                <a:xfrm>
                  <a:off x="43" y="1200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fleksija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126" name="Rectangle 76"/>
                <p:cNvSpPr>
                  <a:spLocks noChangeArrowheads="1"/>
                </p:cNvSpPr>
                <p:nvPr/>
              </p:nvSpPr>
              <p:spPr bwMode="auto">
                <a:xfrm>
                  <a:off x="0" y="1200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0" name="Group 79"/>
              <p:cNvGrpSpPr>
                <a:grpSpLocks/>
              </p:cNvGrpSpPr>
              <p:nvPr/>
            </p:nvGrpSpPr>
            <p:grpSpPr bwMode="auto">
              <a:xfrm>
                <a:off x="1384" y="1200"/>
                <a:ext cx="1390" cy="403"/>
                <a:chOff x="1384" y="1200"/>
                <a:chExt cx="1390" cy="403"/>
              </a:xfrm>
            </p:grpSpPr>
            <p:sp>
              <p:nvSpPr>
                <p:cNvPr id="123" name="Rectangle 17"/>
                <p:cNvSpPr>
                  <a:spLocks noChangeArrowheads="1"/>
                </p:cNvSpPr>
                <p:nvPr/>
              </p:nvSpPr>
              <p:spPr bwMode="auto">
                <a:xfrm>
                  <a:off x="1427" y="1200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0-10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24" name="Rectangle 78"/>
                <p:cNvSpPr>
                  <a:spLocks noChangeArrowheads="1"/>
                </p:cNvSpPr>
                <p:nvPr/>
              </p:nvSpPr>
              <p:spPr bwMode="auto">
                <a:xfrm>
                  <a:off x="1384" y="1200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1" name="Group 81"/>
              <p:cNvGrpSpPr>
                <a:grpSpLocks/>
              </p:cNvGrpSpPr>
              <p:nvPr/>
            </p:nvGrpSpPr>
            <p:grpSpPr bwMode="auto">
              <a:xfrm>
                <a:off x="2774" y="1200"/>
                <a:ext cx="709" cy="403"/>
                <a:chOff x="2774" y="1200"/>
                <a:chExt cx="709" cy="403"/>
              </a:xfrm>
            </p:grpSpPr>
            <p:sp>
              <p:nvSpPr>
                <p:cNvPr id="121" name="Rectangle 18"/>
                <p:cNvSpPr>
                  <a:spLocks noChangeArrowheads="1"/>
                </p:cNvSpPr>
                <p:nvPr/>
              </p:nvSpPr>
              <p:spPr bwMode="auto">
                <a:xfrm>
                  <a:off x="2817" y="1200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22" name="Rectangle 80"/>
                <p:cNvSpPr>
                  <a:spLocks noChangeArrowheads="1"/>
                </p:cNvSpPr>
                <p:nvPr/>
              </p:nvSpPr>
              <p:spPr bwMode="auto">
                <a:xfrm>
                  <a:off x="2774" y="1200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2" name="Group 83"/>
              <p:cNvGrpSpPr>
                <a:grpSpLocks/>
              </p:cNvGrpSpPr>
              <p:nvPr/>
            </p:nvGrpSpPr>
            <p:grpSpPr bwMode="auto">
              <a:xfrm>
                <a:off x="3483" y="1200"/>
                <a:ext cx="709" cy="403"/>
                <a:chOff x="3483" y="1200"/>
                <a:chExt cx="709" cy="403"/>
              </a:xfrm>
            </p:grpSpPr>
            <p:sp>
              <p:nvSpPr>
                <p:cNvPr id="119" name="Rectangle 19"/>
                <p:cNvSpPr>
                  <a:spLocks noChangeArrowheads="1"/>
                </p:cNvSpPr>
                <p:nvPr/>
              </p:nvSpPr>
              <p:spPr bwMode="auto">
                <a:xfrm>
                  <a:off x="3526" y="1200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20" name="Rectangle 82"/>
                <p:cNvSpPr>
                  <a:spLocks noChangeArrowheads="1"/>
                </p:cNvSpPr>
                <p:nvPr/>
              </p:nvSpPr>
              <p:spPr bwMode="auto">
                <a:xfrm>
                  <a:off x="3483" y="1200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0" y="1603"/>
                <a:ext cx="1384" cy="403"/>
                <a:chOff x="0" y="1603"/>
                <a:chExt cx="1384" cy="403"/>
              </a:xfrm>
            </p:grpSpPr>
            <p:sp>
              <p:nvSpPr>
                <p:cNvPr id="117" name="Rectangle 20"/>
                <p:cNvSpPr>
                  <a:spLocks noChangeArrowheads="1"/>
                </p:cNvSpPr>
                <p:nvPr/>
              </p:nvSpPr>
              <p:spPr bwMode="auto">
                <a:xfrm>
                  <a:off x="43" y="1603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abdukcija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118" name="Rectangle 84"/>
                <p:cNvSpPr>
                  <a:spLocks noChangeArrowheads="1"/>
                </p:cNvSpPr>
                <p:nvPr/>
              </p:nvSpPr>
              <p:spPr bwMode="auto">
                <a:xfrm>
                  <a:off x="0" y="1603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4" name="Group 87"/>
              <p:cNvGrpSpPr>
                <a:grpSpLocks/>
              </p:cNvGrpSpPr>
              <p:nvPr/>
            </p:nvGrpSpPr>
            <p:grpSpPr bwMode="auto">
              <a:xfrm>
                <a:off x="1384" y="1603"/>
                <a:ext cx="1390" cy="403"/>
                <a:chOff x="1384" y="1603"/>
                <a:chExt cx="1390" cy="403"/>
              </a:xfrm>
            </p:grpSpPr>
            <p:sp>
              <p:nvSpPr>
                <p:cNvPr id="115" name="Rectangle 21"/>
                <p:cNvSpPr>
                  <a:spLocks noChangeArrowheads="1"/>
                </p:cNvSpPr>
                <p:nvPr/>
              </p:nvSpPr>
              <p:spPr bwMode="auto">
                <a:xfrm>
                  <a:off x="1427" y="1603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0-10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16" name="Rectangle 86"/>
                <p:cNvSpPr>
                  <a:spLocks noChangeArrowheads="1"/>
                </p:cNvSpPr>
                <p:nvPr/>
              </p:nvSpPr>
              <p:spPr bwMode="auto">
                <a:xfrm>
                  <a:off x="1384" y="1603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5" name="Group 89"/>
              <p:cNvGrpSpPr>
                <a:grpSpLocks/>
              </p:cNvGrpSpPr>
              <p:nvPr/>
            </p:nvGrpSpPr>
            <p:grpSpPr bwMode="auto">
              <a:xfrm>
                <a:off x="2774" y="1603"/>
                <a:ext cx="709" cy="403"/>
                <a:chOff x="2774" y="1603"/>
                <a:chExt cx="709" cy="403"/>
              </a:xfrm>
            </p:grpSpPr>
            <p:sp>
              <p:nvSpPr>
                <p:cNvPr id="113" name="Rectangle 22"/>
                <p:cNvSpPr>
                  <a:spLocks noChangeArrowheads="1"/>
                </p:cNvSpPr>
                <p:nvPr/>
              </p:nvSpPr>
              <p:spPr bwMode="auto">
                <a:xfrm>
                  <a:off x="2817" y="1603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14" name="Rectangle 88"/>
                <p:cNvSpPr>
                  <a:spLocks noChangeArrowheads="1"/>
                </p:cNvSpPr>
                <p:nvPr/>
              </p:nvSpPr>
              <p:spPr bwMode="auto">
                <a:xfrm>
                  <a:off x="2774" y="1603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6" name="Group 91"/>
              <p:cNvGrpSpPr>
                <a:grpSpLocks/>
              </p:cNvGrpSpPr>
              <p:nvPr/>
            </p:nvGrpSpPr>
            <p:grpSpPr bwMode="auto">
              <a:xfrm>
                <a:off x="3483" y="1603"/>
                <a:ext cx="709" cy="403"/>
                <a:chOff x="3483" y="1603"/>
                <a:chExt cx="709" cy="403"/>
              </a:xfrm>
            </p:grpSpPr>
            <p:sp>
              <p:nvSpPr>
                <p:cNvPr id="111" name="Rectangle 23"/>
                <p:cNvSpPr>
                  <a:spLocks noChangeArrowheads="1"/>
                </p:cNvSpPr>
                <p:nvPr/>
              </p:nvSpPr>
              <p:spPr bwMode="auto">
                <a:xfrm>
                  <a:off x="3526" y="1603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12" name="Rectangle 90"/>
                <p:cNvSpPr>
                  <a:spLocks noChangeArrowheads="1"/>
                </p:cNvSpPr>
                <p:nvPr/>
              </p:nvSpPr>
              <p:spPr bwMode="auto">
                <a:xfrm>
                  <a:off x="3483" y="1603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7" name="Group 93"/>
              <p:cNvGrpSpPr>
                <a:grpSpLocks/>
              </p:cNvGrpSpPr>
              <p:nvPr/>
            </p:nvGrpSpPr>
            <p:grpSpPr bwMode="auto">
              <a:xfrm>
                <a:off x="0" y="2006"/>
                <a:ext cx="1384" cy="403"/>
                <a:chOff x="0" y="2006"/>
                <a:chExt cx="1384" cy="403"/>
              </a:xfrm>
            </p:grpSpPr>
            <p:sp>
              <p:nvSpPr>
                <p:cNvPr id="109" name="Rectangle 24"/>
                <p:cNvSpPr>
                  <a:spLocks noChangeArrowheads="1"/>
                </p:cNvSpPr>
                <p:nvPr/>
              </p:nvSpPr>
              <p:spPr bwMode="auto">
                <a:xfrm>
                  <a:off x="43" y="2006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spoljašnja rotacija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110" name="Rectangle 92"/>
                <p:cNvSpPr>
                  <a:spLocks noChangeArrowheads="1"/>
                </p:cNvSpPr>
                <p:nvPr/>
              </p:nvSpPr>
              <p:spPr bwMode="auto">
                <a:xfrm>
                  <a:off x="0" y="2006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8" name="Group 95"/>
              <p:cNvGrpSpPr>
                <a:grpSpLocks/>
              </p:cNvGrpSpPr>
              <p:nvPr/>
            </p:nvGrpSpPr>
            <p:grpSpPr bwMode="auto">
              <a:xfrm>
                <a:off x="1384" y="2006"/>
                <a:ext cx="1390" cy="403"/>
                <a:chOff x="1384" y="2006"/>
                <a:chExt cx="1390" cy="403"/>
              </a:xfrm>
            </p:grpSpPr>
            <p:sp>
              <p:nvSpPr>
                <p:cNvPr id="107" name="Rectangle 25"/>
                <p:cNvSpPr>
                  <a:spLocks noChangeArrowheads="1"/>
                </p:cNvSpPr>
                <p:nvPr/>
              </p:nvSpPr>
              <p:spPr bwMode="auto">
                <a:xfrm>
                  <a:off x="1427" y="2006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0-10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08" name="Rectangle 94"/>
                <p:cNvSpPr>
                  <a:spLocks noChangeArrowheads="1"/>
                </p:cNvSpPr>
                <p:nvPr/>
              </p:nvSpPr>
              <p:spPr bwMode="auto">
                <a:xfrm>
                  <a:off x="1384" y="2006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29" name="Group 97"/>
              <p:cNvGrpSpPr>
                <a:grpSpLocks/>
              </p:cNvGrpSpPr>
              <p:nvPr/>
            </p:nvGrpSpPr>
            <p:grpSpPr bwMode="auto">
              <a:xfrm>
                <a:off x="2774" y="2006"/>
                <a:ext cx="709" cy="403"/>
                <a:chOff x="2774" y="2006"/>
                <a:chExt cx="709" cy="403"/>
              </a:xfrm>
            </p:grpSpPr>
            <p:sp>
              <p:nvSpPr>
                <p:cNvPr id="105" name="Rectangle 26"/>
                <p:cNvSpPr>
                  <a:spLocks noChangeArrowheads="1"/>
                </p:cNvSpPr>
                <p:nvPr/>
              </p:nvSpPr>
              <p:spPr bwMode="auto">
                <a:xfrm>
                  <a:off x="2817" y="2006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06" name="Rectangle 96"/>
                <p:cNvSpPr>
                  <a:spLocks noChangeArrowheads="1"/>
                </p:cNvSpPr>
                <p:nvPr/>
              </p:nvSpPr>
              <p:spPr bwMode="auto">
                <a:xfrm>
                  <a:off x="2774" y="2006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0" name="Group 99"/>
              <p:cNvGrpSpPr>
                <a:grpSpLocks/>
              </p:cNvGrpSpPr>
              <p:nvPr/>
            </p:nvGrpSpPr>
            <p:grpSpPr bwMode="auto">
              <a:xfrm>
                <a:off x="3483" y="2006"/>
                <a:ext cx="709" cy="403"/>
                <a:chOff x="3483" y="2006"/>
                <a:chExt cx="709" cy="403"/>
              </a:xfrm>
            </p:grpSpPr>
            <p:sp>
              <p:nvSpPr>
                <p:cNvPr id="103" name="Rectangle 27"/>
                <p:cNvSpPr>
                  <a:spLocks noChangeArrowheads="1"/>
                </p:cNvSpPr>
                <p:nvPr/>
              </p:nvSpPr>
              <p:spPr bwMode="auto">
                <a:xfrm>
                  <a:off x="3526" y="2006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04" name="Rectangle 98"/>
                <p:cNvSpPr>
                  <a:spLocks noChangeArrowheads="1"/>
                </p:cNvSpPr>
                <p:nvPr/>
              </p:nvSpPr>
              <p:spPr bwMode="auto">
                <a:xfrm>
                  <a:off x="3483" y="2006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1" name="Group 101"/>
              <p:cNvGrpSpPr>
                <a:grpSpLocks/>
              </p:cNvGrpSpPr>
              <p:nvPr/>
            </p:nvGrpSpPr>
            <p:grpSpPr bwMode="auto">
              <a:xfrm>
                <a:off x="0" y="2409"/>
                <a:ext cx="1384" cy="403"/>
                <a:chOff x="0" y="2409"/>
                <a:chExt cx="1384" cy="403"/>
              </a:xfrm>
            </p:grpSpPr>
            <p:sp>
              <p:nvSpPr>
                <p:cNvPr id="101" name="Rectangle 28"/>
                <p:cNvSpPr>
                  <a:spLocks noChangeArrowheads="1"/>
                </p:cNvSpPr>
                <p:nvPr/>
              </p:nvSpPr>
              <p:spPr bwMode="auto">
                <a:xfrm>
                  <a:off x="43" y="2409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unutrašnja rotacija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102" name="Rectangle 100"/>
                <p:cNvSpPr>
                  <a:spLocks noChangeArrowheads="1"/>
                </p:cNvSpPr>
                <p:nvPr/>
              </p:nvSpPr>
              <p:spPr bwMode="auto">
                <a:xfrm>
                  <a:off x="0" y="2409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2" name="Group 103"/>
              <p:cNvGrpSpPr>
                <a:grpSpLocks/>
              </p:cNvGrpSpPr>
              <p:nvPr/>
            </p:nvGrpSpPr>
            <p:grpSpPr bwMode="auto">
              <a:xfrm>
                <a:off x="1384" y="2409"/>
                <a:ext cx="1390" cy="403"/>
                <a:chOff x="1384" y="2409"/>
                <a:chExt cx="1390" cy="403"/>
              </a:xfrm>
            </p:grpSpPr>
            <p:sp>
              <p:nvSpPr>
                <p:cNvPr id="99" name="Rectangle 29"/>
                <p:cNvSpPr>
                  <a:spLocks noChangeArrowheads="1"/>
                </p:cNvSpPr>
                <p:nvPr/>
              </p:nvSpPr>
              <p:spPr bwMode="auto">
                <a:xfrm>
                  <a:off x="1427" y="2409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0-10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100" name="Rectangle 102"/>
                <p:cNvSpPr>
                  <a:spLocks noChangeArrowheads="1"/>
                </p:cNvSpPr>
                <p:nvPr/>
              </p:nvSpPr>
              <p:spPr bwMode="auto">
                <a:xfrm>
                  <a:off x="1384" y="2409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3" name="Group 105"/>
              <p:cNvGrpSpPr>
                <a:grpSpLocks/>
              </p:cNvGrpSpPr>
              <p:nvPr/>
            </p:nvGrpSpPr>
            <p:grpSpPr bwMode="auto">
              <a:xfrm>
                <a:off x="2774" y="2409"/>
                <a:ext cx="709" cy="403"/>
                <a:chOff x="2774" y="2409"/>
                <a:chExt cx="709" cy="403"/>
              </a:xfrm>
            </p:grpSpPr>
            <p:sp>
              <p:nvSpPr>
                <p:cNvPr id="97" name="Rectangle 30"/>
                <p:cNvSpPr>
                  <a:spLocks noChangeArrowheads="1"/>
                </p:cNvSpPr>
                <p:nvPr/>
              </p:nvSpPr>
              <p:spPr bwMode="auto">
                <a:xfrm>
                  <a:off x="2817" y="2409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98" name="Rectangle 104"/>
                <p:cNvSpPr>
                  <a:spLocks noChangeArrowheads="1"/>
                </p:cNvSpPr>
                <p:nvPr/>
              </p:nvSpPr>
              <p:spPr bwMode="auto">
                <a:xfrm>
                  <a:off x="2774" y="2409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4" name="Group 107"/>
              <p:cNvGrpSpPr>
                <a:grpSpLocks/>
              </p:cNvGrpSpPr>
              <p:nvPr/>
            </p:nvGrpSpPr>
            <p:grpSpPr bwMode="auto">
              <a:xfrm>
                <a:off x="3483" y="2409"/>
                <a:ext cx="709" cy="403"/>
                <a:chOff x="3483" y="2409"/>
                <a:chExt cx="709" cy="403"/>
              </a:xfrm>
            </p:grpSpPr>
            <p:sp>
              <p:nvSpPr>
                <p:cNvPr id="95" name="Rectangle 31"/>
                <p:cNvSpPr>
                  <a:spLocks noChangeArrowheads="1"/>
                </p:cNvSpPr>
                <p:nvPr/>
              </p:nvSpPr>
              <p:spPr bwMode="auto">
                <a:xfrm>
                  <a:off x="3526" y="2409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96" name="Rectangle 106"/>
                <p:cNvSpPr>
                  <a:spLocks noChangeArrowheads="1"/>
                </p:cNvSpPr>
                <p:nvPr/>
              </p:nvSpPr>
              <p:spPr bwMode="auto">
                <a:xfrm>
                  <a:off x="3483" y="2409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5" name="Group 109"/>
              <p:cNvGrpSpPr>
                <a:grpSpLocks/>
              </p:cNvGrpSpPr>
              <p:nvPr/>
            </p:nvGrpSpPr>
            <p:grpSpPr bwMode="auto">
              <a:xfrm>
                <a:off x="0" y="2812"/>
                <a:ext cx="1384" cy="403"/>
                <a:chOff x="0" y="2812"/>
                <a:chExt cx="1384" cy="403"/>
              </a:xfrm>
            </p:grpSpPr>
            <p:sp>
              <p:nvSpPr>
                <p:cNvPr id="93" name="Rectangle 32"/>
                <p:cNvSpPr>
                  <a:spLocks noChangeArrowheads="1"/>
                </p:cNvSpPr>
                <p:nvPr/>
              </p:nvSpPr>
              <p:spPr bwMode="auto">
                <a:xfrm>
                  <a:off x="43" y="2812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Aktivnosti dnevnog života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94" name="Rectangle 108"/>
                <p:cNvSpPr>
                  <a:spLocks noChangeArrowheads="1"/>
                </p:cNvSpPr>
                <p:nvPr/>
              </p:nvSpPr>
              <p:spPr bwMode="auto">
                <a:xfrm>
                  <a:off x="0" y="2812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6" name="Group 111"/>
              <p:cNvGrpSpPr>
                <a:grpSpLocks/>
              </p:cNvGrpSpPr>
              <p:nvPr/>
            </p:nvGrpSpPr>
            <p:grpSpPr bwMode="auto">
              <a:xfrm>
                <a:off x="1384" y="2812"/>
                <a:ext cx="1390" cy="403"/>
                <a:chOff x="1384" y="2812"/>
                <a:chExt cx="1390" cy="403"/>
              </a:xfrm>
            </p:grpSpPr>
            <p:sp>
              <p:nvSpPr>
                <p:cNvPr id="91" name="Rectangle 33"/>
                <p:cNvSpPr>
                  <a:spLocks noChangeArrowheads="1"/>
                </p:cNvSpPr>
                <p:nvPr/>
              </p:nvSpPr>
              <p:spPr bwMode="auto">
                <a:xfrm>
                  <a:off x="1427" y="2812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0-20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92" name="Rectangle 110"/>
                <p:cNvSpPr>
                  <a:spLocks noChangeArrowheads="1"/>
                </p:cNvSpPr>
                <p:nvPr/>
              </p:nvSpPr>
              <p:spPr bwMode="auto">
                <a:xfrm>
                  <a:off x="1384" y="2812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7" name="Group 113"/>
              <p:cNvGrpSpPr>
                <a:grpSpLocks/>
              </p:cNvGrpSpPr>
              <p:nvPr/>
            </p:nvGrpSpPr>
            <p:grpSpPr bwMode="auto">
              <a:xfrm>
                <a:off x="2774" y="2812"/>
                <a:ext cx="709" cy="403"/>
                <a:chOff x="2774" y="2812"/>
                <a:chExt cx="709" cy="403"/>
              </a:xfrm>
            </p:grpSpPr>
            <p:sp>
              <p:nvSpPr>
                <p:cNvPr id="89" name="Rectangle 34"/>
                <p:cNvSpPr>
                  <a:spLocks noChangeArrowheads="1"/>
                </p:cNvSpPr>
                <p:nvPr/>
              </p:nvSpPr>
              <p:spPr bwMode="auto">
                <a:xfrm>
                  <a:off x="2817" y="2812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90" name="Rectangle 112"/>
                <p:cNvSpPr>
                  <a:spLocks noChangeArrowheads="1"/>
                </p:cNvSpPr>
                <p:nvPr/>
              </p:nvSpPr>
              <p:spPr bwMode="auto">
                <a:xfrm>
                  <a:off x="2774" y="2812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8" name="Group 115"/>
              <p:cNvGrpSpPr>
                <a:grpSpLocks/>
              </p:cNvGrpSpPr>
              <p:nvPr/>
            </p:nvGrpSpPr>
            <p:grpSpPr bwMode="auto">
              <a:xfrm>
                <a:off x="3483" y="2812"/>
                <a:ext cx="709" cy="403"/>
                <a:chOff x="3483" y="2812"/>
                <a:chExt cx="709" cy="403"/>
              </a:xfrm>
            </p:grpSpPr>
            <p:sp>
              <p:nvSpPr>
                <p:cNvPr id="87" name="Rectangle 35"/>
                <p:cNvSpPr>
                  <a:spLocks noChangeArrowheads="1"/>
                </p:cNvSpPr>
                <p:nvPr/>
              </p:nvSpPr>
              <p:spPr bwMode="auto">
                <a:xfrm>
                  <a:off x="3526" y="2812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88" name="Rectangle 114"/>
                <p:cNvSpPr>
                  <a:spLocks noChangeArrowheads="1"/>
                </p:cNvSpPr>
                <p:nvPr/>
              </p:nvSpPr>
              <p:spPr bwMode="auto">
                <a:xfrm>
                  <a:off x="3483" y="2812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39" name="Group 117"/>
              <p:cNvGrpSpPr>
                <a:grpSpLocks/>
              </p:cNvGrpSpPr>
              <p:nvPr/>
            </p:nvGrpSpPr>
            <p:grpSpPr bwMode="auto">
              <a:xfrm>
                <a:off x="0" y="3215"/>
                <a:ext cx="1384" cy="403"/>
                <a:chOff x="0" y="3215"/>
                <a:chExt cx="1384" cy="403"/>
              </a:xfrm>
            </p:grpSpPr>
            <p:sp>
              <p:nvSpPr>
                <p:cNvPr id="85" name="Rectangle 36"/>
                <p:cNvSpPr>
                  <a:spLocks noChangeArrowheads="1"/>
                </p:cNvSpPr>
                <p:nvPr/>
              </p:nvSpPr>
              <p:spPr bwMode="auto">
                <a:xfrm>
                  <a:off x="43" y="3215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aktivnost u slobodno vreme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86" name="Rectangle 116"/>
                <p:cNvSpPr>
                  <a:spLocks noChangeArrowheads="1"/>
                </p:cNvSpPr>
                <p:nvPr/>
              </p:nvSpPr>
              <p:spPr bwMode="auto">
                <a:xfrm>
                  <a:off x="0" y="3215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0" name="Group 119"/>
              <p:cNvGrpSpPr>
                <a:grpSpLocks/>
              </p:cNvGrpSpPr>
              <p:nvPr/>
            </p:nvGrpSpPr>
            <p:grpSpPr bwMode="auto">
              <a:xfrm>
                <a:off x="1384" y="3215"/>
                <a:ext cx="1390" cy="403"/>
                <a:chOff x="1384" y="3215"/>
                <a:chExt cx="1390" cy="403"/>
              </a:xfrm>
            </p:grpSpPr>
            <p:sp>
              <p:nvSpPr>
                <p:cNvPr id="83" name="Rectangle 37"/>
                <p:cNvSpPr>
                  <a:spLocks noChangeArrowheads="1"/>
                </p:cNvSpPr>
                <p:nvPr/>
              </p:nvSpPr>
              <p:spPr bwMode="auto">
                <a:xfrm>
                  <a:off x="1427" y="3215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0-10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84" name="Rectangle 118"/>
                <p:cNvSpPr>
                  <a:spLocks noChangeArrowheads="1"/>
                </p:cNvSpPr>
                <p:nvPr/>
              </p:nvSpPr>
              <p:spPr bwMode="auto">
                <a:xfrm>
                  <a:off x="1384" y="3215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1" name="Group 121"/>
              <p:cNvGrpSpPr>
                <a:grpSpLocks/>
              </p:cNvGrpSpPr>
              <p:nvPr/>
            </p:nvGrpSpPr>
            <p:grpSpPr bwMode="auto">
              <a:xfrm>
                <a:off x="2774" y="3215"/>
                <a:ext cx="709" cy="403"/>
                <a:chOff x="2774" y="3215"/>
                <a:chExt cx="709" cy="403"/>
              </a:xfrm>
            </p:grpSpPr>
            <p:sp>
              <p:nvSpPr>
                <p:cNvPr id="81" name="Rectangle 38"/>
                <p:cNvSpPr>
                  <a:spLocks noChangeArrowheads="1"/>
                </p:cNvSpPr>
                <p:nvPr/>
              </p:nvSpPr>
              <p:spPr bwMode="auto">
                <a:xfrm>
                  <a:off x="2817" y="3215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82" name="Rectangle 120"/>
                <p:cNvSpPr>
                  <a:spLocks noChangeArrowheads="1"/>
                </p:cNvSpPr>
                <p:nvPr/>
              </p:nvSpPr>
              <p:spPr bwMode="auto">
                <a:xfrm>
                  <a:off x="2774" y="3215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2" name="Group 123"/>
              <p:cNvGrpSpPr>
                <a:grpSpLocks/>
              </p:cNvGrpSpPr>
              <p:nvPr/>
            </p:nvGrpSpPr>
            <p:grpSpPr bwMode="auto">
              <a:xfrm>
                <a:off x="3483" y="3215"/>
                <a:ext cx="709" cy="403"/>
                <a:chOff x="3483" y="3215"/>
                <a:chExt cx="709" cy="403"/>
              </a:xfrm>
            </p:grpSpPr>
            <p:sp>
              <p:nvSpPr>
                <p:cNvPr id="79" name="Rectangle 39"/>
                <p:cNvSpPr>
                  <a:spLocks noChangeArrowheads="1"/>
                </p:cNvSpPr>
                <p:nvPr/>
              </p:nvSpPr>
              <p:spPr bwMode="auto">
                <a:xfrm>
                  <a:off x="3526" y="3215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80" name="Rectangle 122"/>
                <p:cNvSpPr>
                  <a:spLocks noChangeArrowheads="1"/>
                </p:cNvSpPr>
                <p:nvPr/>
              </p:nvSpPr>
              <p:spPr bwMode="auto">
                <a:xfrm>
                  <a:off x="3483" y="3215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3" name="Group 125"/>
              <p:cNvGrpSpPr>
                <a:grpSpLocks/>
              </p:cNvGrpSpPr>
              <p:nvPr/>
            </p:nvGrpSpPr>
            <p:grpSpPr bwMode="auto">
              <a:xfrm>
                <a:off x="0" y="3618"/>
                <a:ext cx="1384" cy="403"/>
                <a:chOff x="0" y="3618"/>
                <a:chExt cx="1384" cy="403"/>
              </a:xfrm>
            </p:grpSpPr>
            <p:sp>
              <p:nvSpPr>
                <p:cNvPr id="77" name="Rectangle 40"/>
                <p:cNvSpPr>
                  <a:spLocks noChangeArrowheads="1"/>
                </p:cNvSpPr>
                <p:nvPr/>
              </p:nvSpPr>
              <p:spPr bwMode="auto">
                <a:xfrm>
                  <a:off x="43" y="3618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radni zadaci prema visini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78" name="Rectangle 124"/>
                <p:cNvSpPr>
                  <a:spLocks noChangeArrowheads="1"/>
                </p:cNvSpPr>
                <p:nvPr/>
              </p:nvSpPr>
              <p:spPr bwMode="auto">
                <a:xfrm>
                  <a:off x="0" y="3618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4" name="Group 127"/>
              <p:cNvGrpSpPr>
                <a:grpSpLocks/>
              </p:cNvGrpSpPr>
              <p:nvPr/>
            </p:nvGrpSpPr>
            <p:grpSpPr bwMode="auto">
              <a:xfrm>
                <a:off x="1384" y="3618"/>
                <a:ext cx="1390" cy="403"/>
                <a:chOff x="1384" y="3618"/>
                <a:chExt cx="1390" cy="403"/>
              </a:xfrm>
            </p:grpSpPr>
            <p:sp>
              <p:nvSpPr>
                <p:cNvPr id="75" name="Rectangle 41"/>
                <p:cNvSpPr>
                  <a:spLocks noChangeArrowheads="1"/>
                </p:cNvSpPr>
                <p:nvPr/>
              </p:nvSpPr>
              <p:spPr bwMode="auto">
                <a:xfrm>
                  <a:off x="1427" y="3618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0-10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76" name="Rectangle 126"/>
                <p:cNvSpPr>
                  <a:spLocks noChangeArrowheads="1"/>
                </p:cNvSpPr>
                <p:nvPr/>
              </p:nvSpPr>
              <p:spPr bwMode="auto">
                <a:xfrm>
                  <a:off x="1384" y="3618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5" name="Group 129"/>
              <p:cNvGrpSpPr>
                <a:grpSpLocks/>
              </p:cNvGrpSpPr>
              <p:nvPr/>
            </p:nvGrpSpPr>
            <p:grpSpPr bwMode="auto">
              <a:xfrm>
                <a:off x="2774" y="3618"/>
                <a:ext cx="709" cy="403"/>
                <a:chOff x="2774" y="3618"/>
                <a:chExt cx="709" cy="403"/>
              </a:xfrm>
            </p:grpSpPr>
            <p:sp>
              <p:nvSpPr>
                <p:cNvPr id="73" name="Rectangle 42"/>
                <p:cNvSpPr>
                  <a:spLocks noChangeArrowheads="1"/>
                </p:cNvSpPr>
                <p:nvPr/>
              </p:nvSpPr>
              <p:spPr bwMode="auto">
                <a:xfrm>
                  <a:off x="2817" y="3618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74" name="Rectangle 128"/>
                <p:cNvSpPr>
                  <a:spLocks noChangeArrowheads="1"/>
                </p:cNvSpPr>
                <p:nvPr/>
              </p:nvSpPr>
              <p:spPr bwMode="auto">
                <a:xfrm>
                  <a:off x="2774" y="3618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6" name="Group 131"/>
              <p:cNvGrpSpPr>
                <a:grpSpLocks/>
              </p:cNvGrpSpPr>
              <p:nvPr/>
            </p:nvGrpSpPr>
            <p:grpSpPr bwMode="auto">
              <a:xfrm>
                <a:off x="3483" y="3618"/>
                <a:ext cx="709" cy="403"/>
                <a:chOff x="3483" y="3618"/>
                <a:chExt cx="709" cy="403"/>
              </a:xfrm>
            </p:grpSpPr>
            <p:sp>
              <p:nvSpPr>
                <p:cNvPr id="71" name="Rectangle 43"/>
                <p:cNvSpPr>
                  <a:spLocks noChangeArrowheads="1"/>
                </p:cNvSpPr>
                <p:nvPr/>
              </p:nvSpPr>
              <p:spPr bwMode="auto">
                <a:xfrm>
                  <a:off x="3526" y="3618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72" name="Rectangle 130"/>
                <p:cNvSpPr>
                  <a:spLocks noChangeArrowheads="1"/>
                </p:cNvSpPr>
                <p:nvPr/>
              </p:nvSpPr>
              <p:spPr bwMode="auto">
                <a:xfrm>
                  <a:off x="3483" y="3618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7" name="Group 133"/>
              <p:cNvGrpSpPr>
                <a:grpSpLocks/>
              </p:cNvGrpSpPr>
              <p:nvPr/>
            </p:nvGrpSpPr>
            <p:grpSpPr bwMode="auto">
              <a:xfrm>
                <a:off x="0" y="4021"/>
                <a:ext cx="1384" cy="403"/>
                <a:chOff x="0" y="4021"/>
                <a:chExt cx="1384" cy="403"/>
              </a:xfrm>
            </p:grpSpPr>
            <p:sp>
              <p:nvSpPr>
                <p:cNvPr id="69" name="Rectangle 44"/>
                <p:cNvSpPr>
                  <a:spLocks noChangeArrowheads="1"/>
                </p:cNvSpPr>
                <p:nvPr/>
              </p:nvSpPr>
              <p:spPr bwMode="auto">
                <a:xfrm>
                  <a:off x="43" y="4021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merenje snage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70" name="Rectangle 132"/>
                <p:cNvSpPr>
                  <a:spLocks noChangeArrowheads="1"/>
                </p:cNvSpPr>
                <p:nvPr/>
              </p:nvSpPr>
              <p:spPr bwMode="auto">
                <a:xfrm>
                  <a:off x="0" y="4021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8" name="Group 135"/>
              <p:cNvGrpSpPr>
                <a:grpSpLocks/>
              </p:cNvGrpSpPr>
              <p:nvPr/>
            </p:nvGrpSpPr>
            <p:grpSpPr bwMode="auto">
              <a:xfrm>
                <a:off x="1384" y="4021"/>
                <a:ext cx="1390" cy="403"/>
                <a:chOff x="1384" y="4021"/>
                <a:chExt cx="1390" cy="403"/>
              </a:xfrm>
            </p:grpSpPr>
            <p:sp>
              <p:nvSpPr>
                <p:cNvPr id="67" name="Rectangle 45"/>
                <p:cNvSpPr>
                  <a:spLocks noChangeArrowheads="1"/>
                </p:cNvSpPr>
                <p:nvPr/>
              </p:nvSpPr>
              <p:spPr bwMode="auto">
                <a:xfrm>
                  <a:off x="1427" y="4021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0-25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68" name="Rectangle 134"/>
                <p:cNvSpPr>
                  <a:spLocks noChangeArrowheads="1"/>
                </p:cNvSpPr>
                <p:nvPr/>
              </p:nvSpPr>
              <p:spPr bwMode="auto">
                <a:xfrm>
                  <a:off x="1384" y="4021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49" name="Group 137"/>
              <p:cNvGrpSpPr>
                <a:grpSpLocks/>
              </p:cNvGrpSpPr>
              <p:nvPr/>
            </p:nvGrpSpPr>
            <p:grpSpPr bwMode="auto">
              <a:xfrm>
                <a:off x="2774" y="4021"/>
                <a:ext cx="709" cy="403"/>
                <a:chOff x="2774" y="4021"/>
                <a:chExt cx="709" cy="403"/>
              </a:xfrm>
            </p:grpSpPr>
            <p:sp>
              <p:nvSpPr>
                <p:cNvPr id="65" name="Rectangle 46"/>
                <p:cNvSpPr>
                  <a:spLocks noChangeArrowheads="1"/>
                </p:cNvSpPr>
                <p:nvPr/>
              </p:nvSpPr>
              <p:spPr bwMode="auto">
                <a:xfrm>
                  <a:off x="2817" y="4021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66" name="Rectangle 136"/>
                <p:cNvSpPr>
                  <a:spLocks noChangeArrowheads="1"/>
                </p:cNvSpPr>
                <p:nvPr/>
              </p:nvSpPr>
              <p:spPr bwMode="auto">
                <a:xfrm>
                  <a:off x="2774" y="4021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50" name="Group 139"/>
              <p:cNvGrpSpPr>
                <a:grpSpLocks/>
              </p:cNvGrpSpPr>
              <p:nvPr/>
            </p:nvGrpSpPr>
            <p:grpSpPr bwMode="auto">
              <a:xfrm>
                <a:off x="3483" y="4021"/>
                <a:ext cx="709" cy="403"/>
                <a:chOff x="3483" y="4021"/>
                <a:chExt cx="709" cy="403"/>
              </a:xfrm>
            </p:grpSpPr>
            <p:sp>
              <p:nvSpPr>
                <p:cNvPr id="63" name="Rectangle 47"/>
                <p:cNvSpPr>
                  <a:spLocks noChangeArrowheads="1"/>
                </p:cNvSpPr>
                <p:nvPr/>
              </p:nvSpPr>
              <p:spPr bwMode="auto">
                <a:xfrm>
                  <a:off x="3526" y="4021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64" name="Rectangle 138"/>
                <p:cNvSpPr>
                  <a:spLocks noChangeArrowheads="1"/>
                </p:cNvSpPr>
                <p:nvPr/>
              </p:nvSpPr>
              <p:spPr bwMode="auto">
                <a:xfrm>
                  <a:off x="3483" y="4021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51" name="Group 141"/>
              <p:cNvGrpSpPr>
                <a:grpSpLocks/>
              </p:cNvGrpSpPr>
              <p:nvPr/>
            </p:nvGrpSpPr>
            <p:grpSpPr bwMode="auto">
              <a:xfrm>
                <a:off x="0" y="4424"/>
                <a:ext cx="1384" cy="403"/>
                <a:chOff x="0" y="4424"/>
                <a:chExt cx="1384" cy="403"/>
              </a:xfrm>
            </p:grpSpPr>
            <p:sp>
              <p:nvSpPr>
                <p:cNvPr id="61" name="Rectangle 48"/>
                <p:cNvSpPr>
                  <a:spLocks noChangeArrowheads="1"/>
                </p:cNvSpPr>
                <p:nvPr/>
              </p:nvSpPr>
              <p:spPr bwMode="auto">
                <a:xfrm>
                  <a:off x="43" y="4424"/>
                  <a:ext cx="129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r>
                    <a:rPr lang="en-US" sz="1200" b="1">
                      <a:cs typeface="Times New Roman" pitchFamily="18" charset="0"/>
                    </a:rPr>
                    <a:t>ukupno</a:t>
                  </a:r>
                </a:p>
                <a:p>
                  <a:endParaRPr lang="en-US" sz="1200" b="1"/>
                </a:p>
              </p:txBody>
            </p:sp>
            <p:sp>
              <p:nvSpPr>
                <p:cNvPr id="62" name="Rectangle 140"/>
                <p:cNvSpPr>
                  <a:spLocks noChangeArrowheads="1"/>
                </p:cNvSpPr>
                <p:nvPr/>
              </p:nvSpPr>
              <p:spPr bwMode="auto">
                <a:xfrm>
                  <a:off x="0" y="4424"/>
                  <a:ext cx="13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52" name="Group 143"/>
              <p:cNvGrpSpPr>
                <a:grpSpLocks/>
              </p:cNvGrpSpPr>
              <p:nvPr/>
            </p:nvGrpSpPr>
            <p:grpSpPr bwMode="auto">
              <a:xfrm>
                <a:off x="1384" y="4424"/>
                <a:ext cx="1390" cy="403"/>
                <a:chOff x="1384" y="4424"/>
                <a:chExt cx="1390" cy="403"/>
              </a:xfrm>
            </p:grpSpPr>
            <p:sp>
              <p:nvSpPr>
                <p:cNvPr id="59" name="Rectangle 49"/>
                <p:cNvSpPr>
                  <a:spLocks noChangeArrowheads="1"/>
                </p:cNvSpPr>
                <p:nvPr/>
              </p:nvSpPr>
              <p:spPr bwMode="auto">
                <a:xfrm>
                  <a:off x="1427" y="4424"/>
                  <a:ext cx="13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100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60" name="Rectangle 142"/>
                <p:cNvSpPr>
                  <a:spLocks noChangeArrowheads="1"/>
                </p:cNvSpPr>
                <p:nvPr/>
              </p:nvSpPr>
              <p:spPr bwMode="auto">
                <a:xfrm>
                  <a:off x="1384" y="4424"/>
                  <a:ext cx="139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53" name="Group 145"/>
              <p:cNvGrpSpPr>
                <a:grpSpLocks/>
              </p:cNvGrpSpPr>
              <p:nvPr/>
            </p:nvGrpSpPr>
            <p:grpSpPr bwMode="auto">
              <a:xfrm>
                <a:off x="2774" y="4424"/>
                <a:ext cx="709" cy="403"/>
                <a:chOff x="2774" y="4424"/>
                <a:chExt cx="709" cy="403"/>
              </a:xfrm>
            </p:grpSpPr>
            <p:sp>
              <p:nvSpPr>
                <p:cNvPr id="57" name="Rectangle 50"/>
                <p:cNvSpPr>
                  <a:spLocks noChangeArrowheads="1"/>
                </p:cNvSpPr>
                <p:nvPr/>
              </p:nvSpPr>
              <p:spPr bwMode="auto">
                <a:xfrm>
                  <a:off x="2817" y="4424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58" name="Rectangle 144"/>
                <p:cNvSpPr>
                  <a:spLocks noChangeArrowheads="1"/>
                </p:cNvSpPr>
                <p:nvPr/>
              </p:nvSpPr>
              <p:spPr bwMode="auto">
                <a:xfrm>
                  <a:off x="2774" y="4424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  <p:grpSp>
            <p:nvGrpSpPr>
              <p:cNvPr id="54" name="Group 147"/>
              <p:cNvGrpSpPr>
                <a:grpSpLocks/>
              </p:cNvGrpSpPr>
              <p:nvPr/>
            </p:nvGrpSpPr>
            <p:grpSpPr bwMode="auto">
              <a:xfrm>
                <a:off x="3483" y="4424"/>
                <a:ext cx="709" cy="403"/>
                <a:chOff x="3483" y="4424"/>
                <a:chExt cx="709" cy="403"/>
              </a:xfrm>
            </p:grpSpPr>
            <p:sp>
              <p:nvSpPr>
                <p:cNvPr id="55" name="Rectangle 51"/>
                <p:cNvSpPr>
                  <a:spLocks noChangeArrowheads="1"/>
                </p:cNvSpPr>
                <p:nvPr/>
              </p:nvSpPr>
              <p:spPr bwMode="auto">
                <a:xfrm>
                  <a:off x="3526" y="4424"/>
                  <a:ext cx="6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/>
                  <a:r>
                    <a:rPr lang="en-US" sz="1200" b="1">
                      <a:cs typeface="Times New Roman" pitchFamily="18" charset="0"/>
                    </a:rPr>
                    <a:t> </a:t>
                  </a:r>
                </a:p>
                <a:p>
                  <a:pPr algn="ctr"/>
                  <a:endParaRPr lang="en-US" sz="1200" b="1"/>
                </a:p>
              </p:txBody>
            </p:sp>
            <p:sp>
              <p:nvSpPr>
                <p:cNvPr id="56" name="Rectangle 146"/>
                <p:cNvSpPr>
                  <a:spLocks noChangeArrowheads="1"/>
                </p:cNvSpPr>
                <p:nvPr/>
              </p:nvSpPr>
              <p:spPr bwMode="auto">
                <a:xfrm>
                  <a:off x="3483" y="4424"/>
                  <a:ext cx="7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/>
                </a:p>
              </p:txBody>
            </p:sp>
          </p:grpSp>
        </p:grpSp>
        <p:sp>
          <p:nvSpPr>
            <p:cNvPr id="6" name="Rectangle 149"/>
            <p:cNvSpPr>
              <a:spLocks noChangeArrowheads="1"/>
            </p:cNvSpPr>
            <p:nvPr/>
          </p:nvSpPr>
          <p:spPr bwMode="auto">
            <a:xfrm>
              <a:off x="-3" y="-3"/>
              <a:ext cx="4198" cy="4833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" charset="0"/>
                <a:cs typeface="Times New Roman" pitchFamily="18" charset="0"/>
              </a:rPr>
              <a:t>Констант</a:t>
            </a:r>
            <a:r>
              <a:rPr lang="en-US" dirty="0" smtClean="0"/>
              <a:t> </a:t>
            </a:r>
            <a:r>
              <a:rPr lang="en-US" dirty="0" err="1" smtClean="0"/>
              <a:t>скор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90000"/>
              </a:lnSpc>
              <a:buNone/>
              <a:defRPr/>
            </a:pPr>
            <a:r>
              <a:rPr lang="en-US" b="1" dirty="0" err="1" smtClean="0">
                <a:cs typeface="Times New Roman" pitchFamily="18" charset="0"/>
              </a:rPr>
              <a:t>Активности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дневног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живота</a:t>
            </a:r>
            <a:endParaRPr lang="sr-Latn-CS" b="1" dirty="0" smtClean="0"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sr-Cyrl-RS" b="1" dirty="0" smtClean="0">
                <a:cs typeface="Times New Roman" panose="02020603050405020304" pitchFamily="18" charset="0"/>
              </a:rPr>
              <a:t>активност</a:t>
            </a:r>
            <a:r>
              <a:rPr lang="en-US" b="1" dirty="0" smtClean="0"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cs typeface="Times New Roman" panose="02020603050405020304" pitchFamily="18" charset="0"/>
              </a:rPr>
              <a:t>у</a:t>
            </a:r>
            <a:r>
              <a:rPr lang="en-US" b="1" dirty="0" smtClean="0"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cs typeface="Times New Roman" panose="02020603050405020304" pitchFamily="18" charset="0"/>
              </a:rPr>
              <a:t>слободно</a:t>
            </a:r>
            <a:r>
              <a:rPr lang="en-US" b="1" dirty="0" smtClean="0"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cs typeface="Times New Roman" panose="02020603050405020304" pitchFamily="18" charset="0"/>
              </a:rPr>
              <a:t>време</a:t>
            </a:r>
            <a:r>
              <a:rPr lang="en-US" b="1" dirty="0" smtClean="0">
                <a:cs typeface="Times New Roman" panose="02020603050405020304" pitchFamily="18" charset="0"/>
              </a:rPr>
              <a:t> (</a:t>
            </a:r>
            <a:r>
              <a:rPr lang="sr-Cyrl-RS" b="1" dirty="0" smtClean="0">
                <a:cs typeface="Times New Roman" panose="02020603050405020304" pitchFamily="18" charset="0"/>
              </a:rPr>
              <a:t>максималне</a:t>
            </a:r>
            <a:r>
              <a:rPr lang="en-US" b="1" dirty="0" smtClean="0"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cs typeface="Times New Roman" panose="02020603050405020304" pitchFamily="18" charset="0"/>
              </a:rPr>
              <a:t>оцене</a:t>
            </a:r>
            <a:r>
              <a:rPr lang="en-US" b="1" dirty="0" smtClean="0">
                <a:cs typeface="Times New Roman" panose="02020603050405020304" pitchFamily="18" charset="0"/>
              </a:rPr>
              <a:t>)</a:t>
            </a:r>
            <a:endParaRPr lang="sr-Latn-CS" b="1" dirty="0" smtClean="0"/>
          </a:p>
          <a:p>
            <a:pPr>
              <a:lnSpc>
                <a:spcPct val="90000"/>
              </a:lnSpc>
              <a:buNone/>
              <a:defRPr/>
            </a:pPr>
            <a:endParaRPr lang="en-US" sz="2400" dirty="0" smtClean="0"/>
          </a:p>
          <a:p>
            <a:pPr>
              <a:lnSpc>
                <a:spcPct val="200000"/>
              </a:lnSpc>
              <a:defRPr/>
            </a:pPr>
            <a:r>
              <a:rPr lang="sr-Cyrl-RS" dirty="0" smtClean="0"/>
              <a:t>није</a:t>
            </a:r>
            <a:r>
              <a:rPr lang="en-US" dirty="0" smtClean="0"/>
              <a:t> </a:t>
            </a:r>
            <a:r>
              <a:rPr lang="sr-Cyrl-RS" dirty="0" smtClean="0"/>
              <a:t>ограничена</a:t>
            </a:r>
            <a:r>
              <a:rPr lang="en-US" dirty="0" smtClean="0"/>
              <a:t> </a:t>
            </a:r>
            <a:r>
              <a:rPr lang="sr-Cyrl-RS" dirty="0" smtClean="0"/>
              <a:t>радна</a:t>
            </a:r>
            <a:r>
              <a:rPr lang="en-US" dirty="0" smtClean="0"/>
              <a:t> </a:t>
            </a:r>
            <a:r>
              <a:rPr lang="sr-Cyrl-RS" dirty="0" smtClean="0"/>
              <a:t>способност</a:t>
            </a:r>
            <a:r>
              <a:rPr lang="en-US" dirty="0" smtClean="0"/>
              <a:t> = 4 </a:t>
            </a:r>
            <a:r>
              <a:rPr lang="sr-Cyrl-RS" dirty="0" smtClean="0"/>
              <a:t>поена</a:t>
            </a:r>
            <a:endParaRPr lang="en-US" dirty="0" smtClean="0"/>
          </a:p>
          <a:p>
            <a:pPr>
              <a:lnSpc>
                <a:spcPct val="200000"/>
              </a:lnSpc>
              <a:defRPr/>
            </a:pPr>
            <a:r>
              <a:rPr lang="sr-Cyrl-RS" dirty="0" smtClean="0"/>
              <a:t>није</a:t>
            </a:r>
            <a:r>
              <a:rPr lang="en-US" dirty="0" smtClean="0"/>
              <a:t> </a:t>
            </a:r>
            <a:r>
              <a:rPr lang="sr-Cyrl-RS" dirty="0" smtClean="0"/>
              <a:t>ограничена</a:t>
            </a:r>
            <a:r>
              <a:rPr lang="en-US" dirty="0" smtClean="0"/>
              <a:t> </a:t>
            </a:r>
            <a:r>
              <a:rPr lang="sr-Cyrl-RS" dirty="0" smtClean="0"/>
              <a:t>спортска</a:t>
            </a:r>
            <a:r>
              <a:rPr lang="en-US" dirty="0" smtClean="0"/>
              <a:t> </a:t>
            </a:r>
            <a:r>
              <a:rPr lang="sr-Cyrl-RS" dirty="0" smtClean="0"/>
              <a:t>способност</a:t>
            </a:r>
            <a:r>
              <a:rPr lang="en-US" dirty="0" smtClean="0"/>
              <a:t> = 4 </a:t>
            </a:r>
            <a:r>
              <a:rPr lang="sr-Cyrl-RS" dirty="0" smtClean="0"/>
              <a:t>поена</a:t>
            </a:r>
            <a:endParaRPr lang="en-US" dirty="0" smtClean="0"/>
          </a:p>
          <a:p>
            <a:pPr>
              <a:lnSpc>
                <a:spcPct val="200000"/>
              </a:lnSpc>
              <a:defRPr/>
            </a:pPr>
            <a:r>
              <a:rPr lang="sr-Cyrl-RS" dirty="0" smtClean="0"/>
              <a:t>миран</a:t>
            </a:r>
            <a:r>
              <a:rPr lang="en-US" dirty="0" smtClean="0"/>
              <a:t> </a:t>
            </a:r>
            <a:r>
              <a:rPr lang="sr-Cyrl-RS" dirty="0" smtClean="0"/>
              <a:t>сан</a:t>
            </a:r>
            <a:r>
              <a:rPr lang="en-US" dirty="0" smtClean="0"/>
              <a:t> = 2 </a:t>
            </a:r>
            <a:r>
              <a:rPr lang="sr-Cyrl-RS" dirty="0" smtClean="0"/>
              <a:t>поена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" charset="0"/>
                <a:cs typeface="Times New Roman" pitchFamily="18" charset="0"/>
              </a:rPr>
              <a:t>Констант</a:t>
            </a:r>
            <a:r>
              <a:rPr lang="en-US" dirty="0" smtClean="0"/>
              <a:t> </a:t>
            </a:r>
            <a:r>
              <a:rPr lang="en-US" dirty="0" err="1" smtClean="0"/>
              <a:t>скор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en-US" sz="3600" b="1" dirty="0" err="1" smtClean="0">
                <a:cs typeface="Times New Roman" pitchFamily="18" charset="0"/>
              </a:rPr>
              <a:t>Обим</a:t>
            </a:r>
            <a:r>
              <a:rPr lang="en-US" sz="3600" b="1" dirty="0" smtClean="0">
                <a:cs typeface="Times New Roman" pitchFamily="18" charset="0"/>
              </a:rPr>
              <a:t> </a:t>
            </a:r>
            <a:r>
              <a:rPr lang="en-US" sz="3600" b="1" dirty="0" err="1" smtClean="0">
                <a:cs typeface="Times New Roman" pitchFamily="18" charset="0"/>
              </a:rPr>
              <a:t>покретљивости</a:t>
            </a:r>
            <a:endParaRPr lang="sr-Latn-CS" sz="3600" b="1" dirty="0" smtClean="0"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sr-Cyrl-RS" sz="3600" b="1" dirty="0" smtClean="0">
                <a:cs typeface="Times New Roman" panose="02020603050405020304" pitchFamily="18" charset="0"/>
              </a:rPr>
              <a:t>флексија</a:t>
            </a:r>
            <a:endParaRPr lang="en-US" dirty="0" smtClean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 smtClean="0"/>
              <a:t>151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-180</a:t>
            </a:r>
            <a:r>
              <a:rPr lang="en-US" sz="2400" baseline="30000" dirty="0" smtClean="0"/>
              <a:t>0 </a:t>
            </a:r>
            <a:r>
              <a:rPr lang="en-US" sz="2400" dirty="0" smtClean="0"/>
              <a:t>= 10 </a:t>
            </a:r>
            <a:r>
              <a:rPr lang="sr-Cyrl-RS" sz="2400" dirty="0" smtClean="0"/>
              <a:t>поена</a:t>
            </a: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121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- 150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= 8 </a:t>
            </a:r>
            <a:r>
              <a:rPr lang="sr-Cyrl-RS" sz="2400" dirty="0" smtClean="0"/>
              <a:t>поена</a:t>
            </a: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91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-120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= 6 </a:t>
            </a:r>
            <a:r>
              <a:rPr lang="sr-Cyrl-RS" sz="2400" dirty="0" smtClean="0"/>
              <a:t>поена</a:t>
            </a: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61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-90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= 4 </a:t>
            </a:r>
            <a:r>
              <a:rPr lang="sr-Cyrl-RS" sz="2400" dirty="0" smtClean="0"/>
              <a:t>поена</a:t>
            </a: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31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- 60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= 2 </a:t>
            </a:r>
            <a:r>
              <a:rPr lang="sr-Cyrl-RS" sz="2400" dirty="0" smtClean="0"/>
              <a:t>поена</a:t>
            </a: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30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мање</a:t>
            </a:r>
            <a:r>
              <a:rPr lang="en-US" sz="2400" dirty="0" smtClean="0"/>
              <a:t>  = </a:t>
            </a:r>
            <a:r>
              <a:rPr lang="sr-Latn-CS" sz="2400" dirty="0" smtClean="0"/>
              <a:t>0 </a:t>
            </a:r>
            <a:r>
              <a:rPr lang="sr-Cyrl-RS" sz="2400" dirty="0" smtClean="0"/>
              <a:t>поена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" charset="0"/>
                <a:cs typeface="Times New Roman" pitchFamily="18" charset="0"/>
              </a:rPr>
              <a:t>Констант</a:t>
            </a:r>
            <a:r>
              <a:rPr lang="en-US" dirty="0" smtClean="0"/>
              <a:t> </a:t>
            </a:r>
            <a:r>
              <a:rPr lang="en-US" dirty="0" err="1" smtClean="0"/>
              <a:t>скор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b="1" dirty="0" err="1" smtClean="0">
                <a:cs typeface="Times New Roman" pitchFamily="18" charset="0"/>
              </a:rPr>
              <a:t>Обим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покретљивости</a:t>
            </a:r>
            <a:endParaRPr lang="sr-Latn-CS" b="1" dirty="0" smtClean="0"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b="1" dirty="0" err="1" smtClean="0">
                <a:cs typeface="Times New Roman" pitchFamily="18" charset="0"/>
              </a:rPr>
              <a:t>Унутрашња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ротација</a:t>
            </a:r>
            <a:r>
              <a:rPr lang="en-US" dirty="0" smtClean="0">
                <a:cs typeface="Times New Roman" pitchFamily="18" charset="0"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>
                <a:cs typeface="Times New Roman" pitchFamily="18" charset="0"/>
              </a:rPr>
              <a:t>( </a:t>
            </a:r>
            <a:r>
              <a:rPr lang="en-US" dirty="0" err="1" smtClean="0">
                <a:cs typeface="Times New Roman" pitchFamily="18" charset="0"/>
              </a:rPr>
              <a:t>управља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се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према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којој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висини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пацијент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може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дорзалном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страном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шаке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да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досегне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задњу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страну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тела</a:t>
            </a:r>
            <a:r>
              <a:rPr lang="en-US" dirty="0" smtClean="0">
                <a:cs typeface="Times New Roman" pitchFamily="18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b="1" dirty="0" err="1" smtClean="0"/>
              <a:t>висина</a:t>
            </a:r>
            <a:r>
              <a:rPr lang="en-US" b="1" dirty="0" smtClean="0"/>
              <a:t> 7 </a:t>
            </a:r>
            <a:r>
              <a:rPr lang="en-US" b="1" dirty="0" err="1" smtClean="0"/>
              <a:t>торакалног</a:t>
            </a:r>
            <a:r>
              <a:rPr lang="en-US" b="1" dirty="0" smtClean="0"/>
              <a:t> </a:t>
            </a:r>
            <a:r>
              <a:rPr lang="en-US" b="1" dirty="0" err="1" smtClean="0"/>
              <a:t>пршљена</a:t>
            </a:r>
            <a:r>
              <a:rPr lang="en-US" b="1" dirty="0" smtClean="0"/>
              <a:t> = 10 </a:t>
            </a:r>
            <a:r>
              <a:rPr lang="en-US" b="1" dirty="0" err="1" smtClean="0"/>
              <a:t>поена</a:t>
            </a: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b="1" dirty="0" err="1" smtClean="0"/>
              <a:t>висина</a:t>
            </a:r>
            <a:r>
              <a:rPr lang="en-US" b="1" dirty="0" smtClean="0"/>
              <a:t> 12 </a:t>
            </a:r>
            <a:r>
              <a:rPr lang="en-US" b="1" dirty="0" err="1" smtClean="0"/>
              <a:t>торакалног</a:t>
            </a:r>
            <a:r>
              <a:rPr lang="en-US" b="1" dirty="0" smtClean="0"/>
              <a:t> </a:t>
            </a:r>
            <a:r>
              <a:rPr lang="en-US" b="1" dirty="0" err="1" smtClean="0"/>
              <a:t>пршљена</a:t>
            </a:r>
            <a:r>
              <a:rPr lang="en-US" b="1" dirty="0" smtClean="0"/>
              <a:t> = 8 </a:t>
            </a:r>
            <a:r>
              <a:rPr lang="en-US" b="1" dirty="0" err="1" smtClean="0"/>
              <a:t>поена</a:t>
            </a: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b="1" dirty="0" err="1" smtClean="0"/>
              <a:t>висина</a:t>
            </a:r>
            <a:r>
              <a:rPr lang="en-US" b="1" dirty="0" smtClean="0"/>
              <a:t> </a:t>
            </a:r>
            <a:r>
              <a:rPr lang="en-US" b="1" dirty="0" err="1" smtClean="0"/>
              <a:t>лумбос</a:t>
            </a:r>
            <a:r>
              <a:rPr lang="sr-Cyrl-RS" b="1" dirty="0" smtClean="0"/>
              <a:t>а</a:t>
            </a:r>
            <a:r>
              <a:rPr lang="en-US" b="1" dirty="0" err="1" smtClean="0"/>
              <a:t>кралног</a:t>
            </a:r>
            <a:r>
              <a:rPr lang="en-US" b="1" dirty="0" smtClean="0"/>
              <a:t> </a:t>
            </a:r>
            <a:r>
              <a:rPr lang="en-US" b="1" dirty="0" err="1" smtClean="0"/>
              <a:t>прелаза</a:t>
            </a:r>
            <a:r>
              <a:rPr lang="en-US" b="1" dirty="0" smtClean="0"/>
              <a:t> = 6 </a:t>
            </a:r>
            <a:r>
              <a:rPr lang="en-US" b="1" dirty="0" err="1" smtClean="0"/>
              <a:t>поена</a:t>
            </a: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b="1" dirty="0" err="1" smtClean="0"/>
              <a:t>висина</a:t>
            </a:r>
            <a:r>
              <a:rPr lang="en-US" b="1" dirty="0" smtClean="0"/>
              <a:t> </a:t>
            </a:r>
            <a:r>
              <a:rPr lang="en-US" b="1" dirty="0" err="1" smtClean="0"/>
              <a:t>глутеалне</a:t>
            </a:r>
            <a:r>
              <a:rPr lang="en-US" b="1" dirty="0" smtClean="0"/>
              <a:t> </a:t>
            </a:r>
            <a:r>
              <a:rPr lang="en-US" b="1" dirty="0" err="1" smtClean="0"/>
              <a:t>регије</a:t>
            </a:r>
            <a:r>
              <a:rPr lang="en-US" b="1" dirty="0" smtClean="0"/>
              <a:t> = 2 </a:t>
            </a:r>
            <a:r>
              <a:rPr lang="en-US" b="1" dirty="0" err="1" smtClean="0"/>
              <a:t>поена</a:t>
            </a: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b="1" dirty="0" err="1" smtClean="0"/>
              <a:t>висина</a:t>
            </a:r>
            <a:r>
              <a:rPr lang="en-US" b="1" dirty="0" smtClean="0"/>
              <a:t> </a:t>
            </a:r>
            <a:r>
              <a:rPr lang="en-US" b="1" dirty="0" err="1" smtClean="0"/>
              <a:t>трохантер</a:t>
            </a:r>
            <a:r>
              <a:rPr lang="en-US" b="1" dirty="0" smtClean="0"/>
              <a:t> </a:t>
            </a:r>
            <a:r>
              <a:rPr lang="en-US" b="1" dirty="0" err="1" smtClean="0"/>
              <a:t>мајор</a:t>
            </a:r>
            <a:r>
              <a:rPr lang="en-US" b="1" dirty="0" smtClean="0"/>
              <a:t> = 0 </a:t>
            </a:r>
            <a:r>
              <a:rPr lang="en-US" b="1" dirty="0" err="1" smtClean="0"/>
              <a:t>поена</a:t>
            </a:r>
            <a:r>
              <a:rPr lang="en-US" b="1" dirty="0" smtClean="0"/>
              <a:t>.</a:t>
            </a:r>
            <a:endParaRPr lang="en-US" sz="32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" charset="0"/>
                <a:cs typeface="Times New Roman" pitchFamily="18" charset="0"/>
              </a:rPr>
              <a:t>Констант</a:t>
            </a:r>
            <a:r>
              <a:rPr lang="en-US" dirty="0" smtClean="0"/>
              <a:t> </a:t>
            </a:r>
            <a:r>
              <a:rPr lang="en-US" dirty="0" err="1" smtClean="0"/>
              <a:t>скор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en-US" b="1" dirty="0" err="1" smtClean="0">
                <a:cs typeface="Times New Roman" pitchFamily="18" charset="0"/>
              </a:rPr>
              <a:t>Мерење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снаге</a:t>
            </a:r>
            <a:endParaRPr lang="sr-Latn-CS" b="1" dirty="0" smtClean="0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endParaRPr lang="sr-Cyrl-CS" dirty="0" smtClean="0"/>
          </a:p>
          <a:p>
            <a:pPr>
              <a:lnSpc>
                <a:spcPct val="90000"/>
              </a:lnSpc>
            </a:pPr>
            <a:r>
              <a:rPr lang="sr-Cyrl-CS" dirty="0" smtClean="0"/>
              <a:t>издржај од 12 -10  </a:t>
            </a:r>
            <a:r>
              <a:rPr lang="sr-Latn-CS" dirty="0" smtClean="0"/>
              <a:t>kg</a:t>
            </a:r>
            <a:r>
              <a:rPr lang="sr-Cyrl-CS" dirty="0" smtClean="0"/>
              <a:t> = 10 поена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издржај од 10 - 8 </a:t>
            </a:r>
            <a:r>
              <a:rPr lang="sr-Latn-CS" dirty="0" smtClean="0"/>
              <a:t>kg</a:t>
            </a:r>
            <a:r>
              <a:rPr lang="sr-Cyrl-CS" dirty="0" smtClean="0"/>
              <a:t> = 8 поена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издржај од 8 - 6 </a:t>
            </a:r>
            <a:r>
              <a:rPr lang="sr-Latn-CS" dirty="0" smtClean="0"/>
              <a:t>kg</a:t>
            </a:r>
            <a:r>
              <a:rPr lang="sr-Cyrl-CS" dirty="0" smtClean="0"/>
              <a:t> = 6 поена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издржај од 6 - 4 </a:t>
            </a:r>
            <a:r>
              <a:rPr lang="sr-Latn-CS" dirty="0" smtClean="0"/>
              <a:t>kg</a:t>
            </a:r>
            <a:r>
              <a:rPr lang="sr-Cyrl-CS" dirty="0" smtClean="0"/>
              <a:t> = 4 поена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издржај од 4 - 2 </a:t>
            </a:r>
            <a:r>
              <a:rPr lang="sr-Latn-CS" dirty="0" smtClean="0"/>
              <a:t>kg</a:t>
            </a:r>
            <a:r>
              <a:rPr lang="sr-Cyrl-CS" dirty="0" smtClean="0"/>
              <a:t> = 2 поена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мање од 2 </a:t>
            </a:r>
            <a:r>
              <a:rPr lang="sr-Latn-CS" dirty="0" smtClean="0"/>
              <a:t>kg</a:t>
            </a:r>
            <a:r>
              <a:rPr lang="sr-Cyrl-CS" dirty="0" smtClean="0"/>
              <a:t> = 0 поена.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" charset="0"/>
                <a:cs typeface="Times New Roman" pitchFamily="18" charset="0"/>
              </a:rPr>
              <a:t>Констант</a:t>
            </a:r>
            <a:r>
              <a:rPr lang="en-US" dirty="0" smtClean="0"/>
              <a:t> </a:t>
            </a:r>
            <a:r>
              <a:rPr lang="en-US" dirty="0" err="1" smtClean="0"/>
              <a:t>скор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Вредност бодова за процену </a:t>
            </a:r>
            <a:r>
              <a:rPr lang="sr-Latn-CS" b="1" dirty="0" smtClean="0">
                <a:solidFill>
                  <a:srgbClr val="FF0000"/>
                </a:solidFill>
              </a:rPr>
              <a:t>K</a:t>
            </a:r>
            <a:r>
              <a:rPr lang="ru-RU" b="1" dirty="0" smtClean="0">
                <a:solidFill>
                  <a:srgbClr val="FF0000"/>
                </a:solidFill>
              </a:rPr>
              <a:t>онстант - </a:t>
            </a:r>
            <a:r>
              <a:rPr lang="sr-Cyrl-RS" b="1" dirty="0" smtClean="0">
                <a:solidFill>
                  <a:srgbClr val="FF0000"/>
                </a:solidFill>
              </a:rPr>
              <a:t>ск</a:t>
            </a:r>
            <a:r>
              <a:rPr lang="ru-RU" b="1" dirty="0" smtClean="0">
                <a:solidFill>
                  <a:srgbClr val="FF0000"/>
                </a:solidFill>
              </a:rPr>
              <a:t>ора</a:t>
            </a:r>
          </a:p>
          <a:p>
            <a:r>
              <a:rPr lang="ru-RU" dirty="0" smtClean="0"/>
              <a:t>                            </a:t>
            </a:r>
            <a:r>
              <a:rPr lang="ru-RU" b="1" dirty="0" smtClean="0"/>
              <a:t>Бодови                                 Резултат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400" b="1" dirty="0" smtClean="0"/>
              <a:t>Констант скор           &gt; 90        </a:t>
            </a:r>
            <a:r>
              <a:rPr lang="sr-Latn-CS" sz="2400" b="1" dirty="0" smtClean="0"/>
              <a:t>                               </a:t>
            </a:r>
            <a:r>
              <a:rPr lang="ru-RU" sz="2400" b="1" dirty="0" smtClean="0"/>
              <a:t>одличан       </a:t>
            </a:r>
          </a:p>
          <a:p>
            <a:r>
              <a:rPr lang="ru-RU" sz="2400" b="1" dirty="0" smtClean="0"/>
              <a:t>Констант скор      80-89        </a:t>
            </a:r>
            <a:r>
              <a:rPr lang="sr-Latn-CS" sz="2400" b="1" dirty="0" smtClean="0"/>
              <a:t>                                </a:t>
            </a:r>
            <a:r>
              <a:rPr lang="ru-RU" sz="2400" b="1" dirty="0" smtClean="0"/>
              <a:t>врло добар  </a:t>
            </a:r>
          </a:p>
          <a:p>
            <a:r>
              <a:rPr lang="ru-RU" sz="2400" b="1" dirty="0" smtClean="0"/>
              <a:t>Констант скор     60-79      </a:t>
            </a:r>
            <a:r>
              <a:rPr lang="sr-Latn-CS" sz="2400" b="1" dirty="0" smtClean="0"/>
              <a:t>                                       </a:t>
            </a:r>
            <a:r>
              <a:rPr lang="ru-RU" sz="2400" b="1" dirty="0" smtClean="0"/>
              <a:t>добар</a:t>
            </a:r>
          </a:p>
          <a:p>
            <a:r>
              <a:rPr lang="ru-RU" sz="2400" b="1" dirty="0" smtClean="0"/>
              <a:t>Констант скор       &lt; 60                                               </a:t>
            </a:r>
            <a:r>
              <a:rPr lang="sr-Cyrl-RS" sz="2400" b="1" dirty="0" smtClean="0"/>
              <a:t>л</a:t>
            </a:r>
            <a:r>
              <a:rPr lang="ru-RU" sz="2400" b="1" dirty="0" smtClean="0"/>
              <a:t>ош</a:t>
            </a:r>
            <a:endParaRPr 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Анатомија ГХ зглоба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543428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 раменом зглобу узглобљују се велика, кугласта глава хумеруса (</a:t>
            </a:r>
            <a:r>
              <a:rPr lang="sr-Latn-CS" dirty="0" smtClean="0"/>
              <a:t>caput humeri</a:t>
            </a:r>
            <a:r>
              <a:rPr lang="ru-RU" dirty="0" smtClean="0"/>
              <a:t>), усмерена према горе, назад и унутра  мала, елипсоидна и плитка површина</a:t>
            </a:r>
            <a:r>
              <a:rPr lang="sr-Latn-CS" dirty="0" smtClean="0"/>
              <a:t> </a:t>
            </a:r>
            <a:r>
              <a:rPr lang="ru-RU" dirty="0" smtClean="0"/>
              <a:t>скапуле (</a:t>
            </a:r>
            <a:r>
              <a:rPr lang="sr-Latn-CS" dirty="0" smtClean="0"/>
              <a:t>cavitas glenoidalis</a:t>
            </a:r>
            <a:r>
              <a:rPr lang="ru-RU" dirty="0" smtClean="0"/>
              <a:t>) усмерена напред и латерално. </a:t>
            </a:r>
            <a:endParaRPr lang="sr-Latn-CS" dirty="0" smtClean="0"/>
          </a:p>
          <a:p>
            <a:r>
              <a:rPr lang="ru-RU" dirty="0" smtClean="0"/>
              <a:t>Глава хумеруса је </a:t>
            </a:r>
            <a:r>
              <a:rPr lang="sr-Latn-CS" dirty="0" smtClean="0"/>
              <a:t>3x </a:t>
            </a:r>
            <a:r>
              <a:rPr lang="ru-RU" dirty="0" smtClean="0"/>
              <a:t>већа </a:t>
            </a:r>
            <a:endParaRPr lang="sr-Latn-CS" dirty="0" smtClean="0"/>
          </a:p>
          <a:p>
            <a:pPr>
              <a:buNone/>
            </a:pPr>
            <a:r>
              <a:rPr lang="sr-Latn-CS" dirty="0" smtClean="0"/>
              <a:t>    </a:t>
            </a:r>
            <a:r>
              <a:rPr lang="ru-RU" dirty="0" smtClean="0"/>
              <a:t>од површине гленоида.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389120"/>
          </a:xfrm>
        </p:spPr>
        <p:txBody>
          <a:bodyPr/>
          <a:lstStyle/>
          <a:p>
            <a:r>
              <a:rPr lang="ru-RU" b="1" dirty="0" smtClean="0"/>
              <a:t>Покрете у рамену омогућују три зглоба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1. Зглоб између надлактичне кости и лопатице- хумероскапуларни</a:t>
            </a:r>
          </a:p>
          <a:p>
            <a:r>
              <a:rPr lang="ru-RU" dirty="0" smtClean="0"/>
              <a:t>2. Зглоб између акромиона и кључне кости- акромиоклавикуларни</a:t>
            </a:r>
          </a:p>
          <a:p>
            <a:r>
              <a:rPr lang="ru-RU" dirty="0" smtClean="0"/>
              <a:t>3. Зглоб између кључне 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sr-Cyrl-RS" dirty="0" smtClean="0"/>
              <a:t>грудне</a:t>
            </a:r>
            <a:r>
              <a:rPr lang="ru-RU" dirty="0" smtClean="0"/>
              <a:t> кости</a:t>
            </a:r>
          </a:p>
          <a:p>
            <a:pPr>
              <a:buNone/>
            </a:pPr>
            <a:r>
              <a:rPr lang="ru-RU" dirty="0" smtClean="0"/>
              <a:t>- стерноклавикуларни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Ендопротеза рамена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/>
          </a:bodyPr>
          <a:lstStyle/>
          <a:p>
            <a:r>
              <a:rPr lang="sr-Cyrl-RS" dirty="0" smtClean="0"/>
              <a:t>Замена ГХ зглоба протезама започела је крајем 20. века, и кроз године је напредовала. </a:t>
            </a:r>
          </a:p>
          <a:p>
            <a:r>
              <a:rPr lang="sr-Cyrl-RS" dirty="0" smtClean="0"/>
              <a:t>Уградња ендопротезе рамена индикована је код</a:t>
            </a:r>
            <a:r>
              <a:rPr lang="sr-Latn-CS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аваскуларне некрозе главе хумеруса, </a:t>
            </a:r>
            <a:endParaRPr lang="sr-Latn-CS" dirty="0" smtClean="0"/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фрактура и псеудоартрозе проксималног дела хумеруса, као и </a:t>
            </a:r>
            <a:endParaRPr lang="sr-Latn-CS" dirty="0" smtClean="0"/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тешких дегенеративних промена ГХ зглоба било које етиологије (н пр. остеоартритиса дегенеративне етиологије или РА).</a:t>
            </a:r>
            <a:endParaRPr lang="sr-Latn-CS" dirty="0" smtClean="0"/>
          </a:p>
          <a:p>
            <a:r>
              <a:rPr lang="ru-RU" dirty="0" smtClean="0"/>
              <a:t>Након кука и колена раме је трећи зглоб по учесталости уградње вештачког зглоба.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Индикације- </a:t>
            </a:r>
            <a:br>
              <a:rPr lang="sr-Cyrl-RS" b="1" dirty="0" smtClean="0"/>
            </a:br>
            <a:r>
              <a:rPr lang="sr-Cyrl-RS" b="1" dirty="0" smtClean="0"/>
              <a:t>парцијална ендопротеза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3279470"/>
          </a:xfrm>
        </p:spPr>
        <p:txBody>
          <a:bodyPr/>
          <a:lstStyle/>
          <a:p>
            <a:r>
              <a:rPr lang="sr-Cyrl-RS" dirty="0" smtClean="0"/>
              <a:t>Основне индикације за уградњу </a:t>
            </a:r>
            <a:r>
              <a:rPr lang="sr-Cyrl-RS" b="1" dirty="0" smtClean="0"/>
              <a:t>парцијалне протезе</a:t>
            </a:r>
            <a:r>
              <a:rPr lang="sr-Latn-CS" b="1" dirty="0" smtClean="0"/>
              <a:t> </a:t>
            </a:r>
            <a:r>
              <a:rPr lang="sr-Cyrl-RS" b="1" dirty="0" smtClean="0"/>
              <a:t>зглоба рамена су</a:t>
            </a:r>
            <a:r>
              <a:rPr lang="sr-Cyrl-RS" dirty="0" smtClean="0"/>
              <a:t>:</a:t>
            </a:r>
          </a:p>
          <a:p>
            <a:r>
              <a:rPr lang="sr-Cyrl-RS" dirty="0" smtClean="0"/>
              <a:t>1. одређени типови прелома проксималног окрајка хумеруса</a:t>
            </a:r>
          </a:p>
          <a:p>
            <a:r>
              <a:rPr lang="sr-Cyrl-RS" dirty="0" smtClean="0"/>
              <a:t>2. болна хронична гленохумерална инконгруенција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Функционални резултати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Функционални резултати артропластике раменог зглоба су различити и у највећој мери зависе од:</a:t>
            </a:r>
          </a:p>
          <a:p>
            <a:pPr marL="514350" indent="-514350">
              <a:buFont typeface="+mj-lt"/>
              <a:buAutoNum type="arabicParenR"/>
            </a:pPr>
            <a:r>
              <a:rPr lang="ru-RU" b="1" dirty="0" smtClean="0"/>
              <a:t> адекватног позиционирања протезе</a:t>
            </a:r>
          </a:p>
          <a:p>
            <a:pPr marL="514350" indent="-514350">
              <a:buFont typeface="+mj-lt"/>
              <a:buAutoNum type="arabicParenR"/>
            </a:pPr>
            <a:r>
              <a:rPr lang="ru-RU" b="1" dirty="0" smtClean="0"/>
              <a:t> реконструкције у првом реду великог, али и малог туберкулума</a:t>
            </a:r>
          </a:p>
          <a:p>
            <a:pPr marL="514350" indent="-514350">
              <a:buFont typeface="+mj-lt"/>
              <a:buAutoNum type="arabicParenR"/>
            </a:pPr>
            <a:r>
              <a:rPr lang="ru-RU" b="1" dirty="0" smtClean="0"/>
              <a:t> постоперативне рехабилитације</a:t>
            </a:r>
          </a:p>
          <a:p>
            <a:pPr marL="514350" indent="-514350">
              <a:buFont typeface="+mj-lt"/>
              <a:buAutoNum type="arabicParenR"/>
            </a:pPr>
            <a:r>
              <a:rPr lang="ru-RU" b="1" dirty="0" smtClean="0"/>
              <a:t> мотивације болесника</a:t>
            </a:r>
          </a:p>
          <a:p>
            <a:r>
              <a:rPr lang="ru-RU" dirty="0" smtClean="0"/>
              <a:t>У свему овоме је значајна чињеница да су болесници ослобођени бола већ 2-3 постоперативног дана.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Контраидикације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Главне контраиндикације за уградњу ендопротезе рамена су: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1.  постојећа инфекција,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2. Шаркотова артропатија и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3. тешка неуролошка патолошка стања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/>
          <a:lstStyle/>
          <a:p>
            <a:r>
              <a:rPr lang="sr-Cyrl-RS" b="1" dirty="0" smtClean="0"/>
              <a:t>Врсте ендопротеза рамена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8912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Избор </a:t>
            </a:r>
            <a:r>
              <a:rPr lang="ru-RU" b="1" u="sng" dirty="0" smtClean="0">
                <a:solidFill>
                  <a:srgbClr val="FF0000"/>
                </a:solidFill>
              </a:rPr>
              <a:t>протезе зависи од</a:t>
            </a:r>
            <a:r>
              <a:rPr lang="ru-RU" dirty="0" smtClean="0"/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  1. стања зглобне површине као и од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  2. анатомског и функционалног стања ротаторне манжете.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347</TotalTime>
  <Words>1079</Words>
  <Application>Microsoft Office PowerPoint</Application>
  <PresentationFormat>On-screen Show (4:3)</PresentationFormat>
  <Paragraphs>188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ПРОЦЕНА ФУНКЦИОНАЛНИХ И МОТОРИЧКИХ СПОСОБНОСТИ КОД БОЛЕСНИКА СА ЕНДОПРОТЕЗОМ РАМЕНА</vt:lpstr>
      <vt:lpstr>Анатомија раменог зглоба  (Articulatio humeri) </vt:lpstr>
      <vt:lpstr>Анатомија ГХ зглоба</vt:lpstr>
      <vt:lpstr>Slide 4</vt:lpstr>
      <vt:lpstr>Ендопротеза рамена</vt:lpstr>
      <vt:lpstr>Индикације-  парцијална ендопротеза</vt:lpstr>
      <vt:lpstr>Функционални резултати</vt:lpstr>
      <vt:lpstr>Контраидикације</vt:lpstr>
      <vt:lpstr>Врсте ендопротеза рамена</vt:lpstr>
      <vt:lpstr>Врста протеза рамена</vt:lpstr>
      <vt:lpstr>Парцијална протеза рамена</vt:lpstr>
      <vt:lpstr>Тотална ендопротеза рамена</vt:lpstr>
      <vt:lpstr>Индикације за тотално / парцијално вештачко раме</vt:lpstr>
      <vt:lpstr>Обрнута, реверзна протеза рамена</vt:lpstr>
      <vt:lpstr>Обрнута, реверзна протеза рамена</vt:lpstr>
      <vt:lpstr>Рехабилитација</vt:lpstr>
      <vt:lpstr>Рехабилитација</vt:lpstr>
      <vt:lpstr>ФУНКЦИОНАЛНО ТЕСТИРАЊЕ</vt:lpstr>
      <vt:lpstr>Процена функције локомоторног апарата </vt:lpstr>
      <vt:lpstr>Констант скор</vt:lpstr>
      <vt:lpstr>Slide 21</vt:lpstr>
      <vt:lpstr>Constant skor</vt:lpstr>
      <vt:lpstr>Констант скор</vt:lpstr>
      <vt:lpstr>Констант скор</vt:lpstr>
      <vt:lpstr>Констант скор</vt:lpstr>
      <vt:lpstr>Констант скор</vt:lpstr>
      <vt:lpstr>Констант скор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49</cp:revision>
  <dcterms:created xsi:type="dcterms:W3CDTF">2019-04-28T09:10:12Z</dcterms:created>
  <dcterms:modified xsi:type="dcterms:W3CDTF">2020-02-12T10:42:28Z</dcterms:modified>
</cp:coreProperties>
</file>